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handoutMasterIdLst>
    <p:handoutMasterId r:id="rId53"/>
  </p:handoutMasterIdLst>
  <p:sldIdLst>
    <p:sldId id="257" r:id="rId2"/>
    <p:sldId id="298" r:id="rId3"/>
    <p:sldId id="350" r:id="rId4"/>
    <p:sldId id="346" r:id="rId5"/>
    <p:sldId id="357" r:id="rId6"/>
    <p:sldId id="349" r:id="rId7"/>
    <p:sldId id="358" r:id="rId8"/>
    <p:sldId id="351" r:id="rId9"/>
    <p:sldId id="359" r:id="rId10"/>
    <p:sldId id="352" r:id="rId11"/>
    <p:sldId id="360" r:id="rId12"/>
    <p:sldId id="355" r:id="rId13"/>
    <p:sldId id="361" r:id="rId14"/>
    <p:sldId id="353" r:id="rId15"/>
    <p:sldId id="362" r:id="rId16"/>
    <p:sldId id="356" r:id="rId17"/>
    <p:sldId id="363" r:id="rId18"/>
    <p:sldId id="354" r:id="rId19"/>
    <p:sldId id="337" r:id="rId20"/>
    <p:sldId id="364" r:id="rId21"/>
    <p:sldId id="365" r:id="rId22"/>
    <p:sldId id="366" r:id="rId23"/>
    <p:sldId id="367" r:id="rId24"/>
    <p:sldId id="368" r:id="rId25"/>
    <p:sldId id="369" r:id="rId26"/>
    <p:sldId id="370" r:id="rId27"/>
    <p:sldId id="342" r:id="rId28"/>
    <p:sldId id="371" r:id="rId29"/>
    <p:sldId id="372" r:id="rId30"/>
    <p:sldId id="373" r:id="rId31"/>
    <p:sldId id="374" r:id="rId32"/>
    <p:sldId id="375" r:id="rId33"/>
    <p:sldId id="376" r:id="rId34"/>
    <p:sldId id="377" r:id="rId35"/>
    <p:sldId id="340" r:id="rId36"/>
    <p:sldId id="378" r:id="rId37"/>
    <p:sldId id="379" r:id="rId38"/>
    <p:sldId id="380" r:id="rId39"/>
    <p:sldId id="383" r:id="rId40"/>
    <p:sldId id="381" r:id="rId41"/>
    <p:sldId id="384" r:id="rId42"/>
    <p:sldId id="382" r:id="rId43"/>
    <p:sldId id="344" r:id="rId44"/>
    <p:sldId id="385" r:id="rId45"/>
    <p:sldId id="386" r:id="rId46"/>
    <p:sldId id="387" r:id="rId47"/>
    <p:sldId id="390" r:id="rId48"/>
    <p:sldId id="388" r:id="rId49"/>
    <p:sldId id="391" r:id="rId50"/>
    <p:sldId id="389" r:id="rId51"/>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38189"/>
    <a:srgbClr val="14444F"/>
    <a:srgbClr val="009999"/>
    <a:srgbClr val="429AA1"/>
    <a:srgbClr val="16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embeddings/oleObject10.bin"/><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11.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12.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3.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14.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15.bin"/><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embeddings/oleObject16.bin"/><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embeddings/oleObject17.bin"/><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embeddings/oleObject18.bin"/><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embeddings/oleObject19.bin"/><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embeddings/oleObject20.bin"/><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embeddings/oleObject21.bin"/><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embeddings/oleObject22.bin"/><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embeddings/oleObject23.bin"/><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embeddings/oleObject24.bin"/><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oleObject" Target="../embeddings/oleObject25.bin"/><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oleObject" Target="../embeddings/oleObject26.bin"/><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oleObject" Target="../embeddings/oleObject27.bin"/><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oleObject" Target="../embeddings/oleObject28.bin"/><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oleObject" Target="../embeddings/oleObject29.bin"/><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oleObject" Target="../embeddings/oleObject30.bin"/><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oleObject" Target="../embeddings/oleObject31.bin"/><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oleObject" Target="../embeddings/oleObject32.bin"/><Relationship Id="rId2" Type="http://schemas.microsoft.com/office/2011/relationships/chartColorStyle" Target="colors32.xml"/><Relationship Id="rId1" Type="http://schemas.microsoft.com/office/2011/relationships/chartStyle" Target="style32.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баллов4.xlsx]МАТ'!$E$2:$W$2</c:f>
              <c:numCache>
                <c:formatCode>General</c:formatCode>
                <c:ptCount val="19"/>
                <c:pt idx="0">
                  <c:v>0.1</c:v>
                </c:pt>
                <c:pt idx="1">
                  <c:v>0.1</c:v>
                </c:pt>
                <c:pt idx="2">
                  <c:v>0.3</c:v>
                </c:pt>
                <c:pt idx="3">
                  <c:v>0.6</c:v>
                </c:pt>
                <c:pt idx="4">
                  <c:v>1</c:v>
                </c:pt>
                <c:pt idx="5">
                  <c:v>2.6</c:v>
                </c:pt>
                <c:pt idx="6">
                  <c:v>4.0999999999999996</c:v>
                </c:pt>
                <c:pt idx="7">
                  <c:v>5.8</c:v>
                </c:pt>
                <c:pt idx="8">
                  <c:v>8.6999999999999993</c:v>
                </c:pt>
                <c:pt idx="9">
                  <c:v>7.1</c:v>
                </c:pt>
                <c:pt idx="10">
                  <c:v>9.1999999999999993</c:v>
                </c:pt>
                <c:pt idx="11">
                  <c:v>9.8000000000000007</c:v>
                </c:pt>
                <c:pt idx="12">
                  <c:v>10.6</c:v>
                </c:pt>
                <c:pt idx="13">
                  <c:v>11.1</c:v>
                </c:pt>
                <c:pt idx="14">
                  <c:v>8.6999999999999993</c:v>
                </c:pt>
                <c:pt idx="15">
                  <c:v>7.7</c:v>
                </c:pt>
                <c:pt idx="16">
                  <c:v>6.9</c:v>
                </c:pt>
                <c:pt idx="17">
                  <c:v>3</c:v>
                </c:pt>
                <c:pt idx="18">
                  <c:v>2.6</c:v>
                </c:pt>
              </c:numCache>
            </c:numRef>
          </c:val>
          <c:extLst>
            <c:ext xmlns:c16="http://schemas.microsoft.com/office/drawing/2014/chart" uri="{C3380CC4-5D6E-409C-BE32-E72D297353CC}">
              <c16:uniqueId val="{00000000-DF57-46B7-96AD-694A89751034}"/>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баллов4.xlsx]МАТ'!$E$3:$W$3</c:f>
              <c:numCache>
                <c:formatCode>General</c:formatCode>
                <c:ptCount val="19"/>
                <c:pt idx="0">
                  <c:v>0.1</c:v>
                </c:pt>
                <c:pt idx="1">
                  <c:v>0.1</c:v>
                </c:pt>
                <c:pt idx="2">
                  <c:v>0.4</c:v>
                </c:pt>
                <c:pt idx="3">
                  <c:v>0.7</c:v>
                </c:pt>
                <c:pt idx="4">
                  <c:v>0.9</c:v>
                </c:pt>
                <c:pt idx="5">
                  <c:v>3.5</c:v>
                </c:pt>
                <c:pt idx="6">
                  <c:v>4.9000000000000004</c:v>
                </c:pt>
                <c:pt idx="7">
                  <c:v>6.4</c:v>
                </c:pt>
                <c:pt idx="8">
                  <c:v>9.5</c:v>
                </c:pt>
                <c:pt idx="9">
                  <c:v>8.6</c:v>
                </c:pt>
                <c:pt idx="10">
                  <c:v>10</c:v>
                </c:pt>
                <c:pt idx="11">
                  <c:v>10.3</c:v>
                </c:pt>
                <c:pt idx="12">
                  <c:v>10.5</c:v>
                </c:pt>
                <c:pt idx="13">
                  <c:v>10.3</c:v>
                </c:pt>
                <c:pt idx="14">
                  <c:v>8.1999999999999993</c:v>
                </c:pt>
                <c:pt idx="15">
                  <c:v>6.2</c:v>
                </c:pt>
                <c:pt idx="16">
                  <c:v>5.4</c:v>
                </c:pt>
                <c:pt idx="17">
                  <c:v>2.2999999999999998</c:v>
                </c:pt>
                <c:pt idx="18">
                  <c:v>1.7</c:v>
                </c:pt>
              </c:numCache>
            </c:numRef>
          </c:val>
          <c:extLst>
            <c:ext xmlns:c16="http://schemas.microsoft.com/office/drawing/2014/chart" uri="{C3380CC4-5D6E-409C-BE32-E72D297353CC}">
              <c16:uniqueId val="{00000001-DF57-46B7-96AD-694A89751034}"/>
            </c:ext>
          </c:extLst>
        </c:ser>
        <c:dLbls>
          <c:showLegendKey val="0"/>
          <c:showVal val="0"/>
          <c:showCatName val="0"/>
          <c:showSerName val="0"/>
          <c:showPercent val="0"/>
          <c:showBubbleSize val="0"/>
        </c:dLbls>
        <c:gapWidth val="219"/>
        <c:overlap val="-27"/>
        <c:axId val="339068400"/>
        <c:axId val="339063696"/>
      </c:barChart>
      <c:catAx>
        <c:axId val="33906840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3696"/>
        <c:crosses val="autoZero"/>
        <c:auto val="1"/>
        <c:lblAlgn val="ctr"/>
        <c:lblOffset val="100"/>
        <c:noMultiLvlLbl val="0"/>
      </c:catAx>
      <c:valAx>
        <c:axId val="339063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8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7.3</c:v>
                </c:pt>
                <c:pt idx="1">
                  <c:v>7.71</c:v>
                </c:pt>
                <c:pt idx="2">
                  <c:v>7.45</c:v>
                </c:pt>
                <c:pt idx="3">
                  <c:v>9.51</c:v>
                </c:pt>
                <c:pt idx="4">
                  <c:v>5.59</c:v>
                </c:pt>
                <c:pt idx="5">
                  <c:v>3.95</c:v>
                </c:pt>
                <c:pt idx="6">
                  <c:v>2.72</c:v>
                </c:pt>
                <c:pt idx="7">
                  <c:v>6.95</c:v>
                </c:pt>
                <c:pt idx="8">
                  <c:v>10</c:v>
                </c:pt>
                <c:pt idx="9">
                  <c:v>1.56</c:v>
                </c:pt>
                <c:pt idx="10">
                  <c:v>5.3</c:v>
                </c:pt>
                <c:pt idx="11">
                  <c:v>5.93</c:v>
                </c:pt>
                <c:pt idx="12">
                  <c:v>9.2799999999999994</c:v>
                </c:pt>
                <c:pt idx="13">
                  <c:v>7.59</c:v>
                </c:pt>
                <c:pt idx="14">
                  <c:v>12.33</c:v>
                </c:pt>
                <c:pt idx="15">
                  <c:v>7.28</c:v>
                </c:pt>
                <c:pt idx="16">
                  <c:v>4.67</c:v>
                </c:pt>
                <c:pt idx="17">
                  <c:v>8.08</c:v>
                </c:pt>
                <c:pt idx="18">
                  <c:v>15.18</c:v>
                </c:pt>
                <c:pt idx="19">
                  <c:v>5.98</c:v>
                </c:pt>
                <c:pt idx="20">
                  <c:v>8.08</c:v>
                </c:pt>
                <c:pt idx="21">
                  <c:v>5.59</c:v>
                </c:pt>
                <c:pt idx="22">
                  <c:v>4.9800000000000004</c:v>
                </c:pt>
                <c:pt idx="23">
                  <c:v>2.59</c:v>
                </c:pt>
                <c:pt idx="24">
                  <c:v>5.93</c:v>
                </c:pt>
                <c:pt idx="25">
                  <c:v>3.52</c:v>
                </c:pt>
                <c:pt idx="26">
                  <c:v>11.34</c:v>
                </c:pt>
                <c:pt idx="27">
                  <c:v>5.16</c:v>
                </c:pt>
                <c:pt idx="28">
                  <c:v>3.35</c:v>
                </c:pt>
                <c:pt idx="29">
                  <c:v>11.61</c:v>
                </c:pt>
                <c:pt idx="30">
                  <c:v>9.49</c:v>
                </c:pt>
                <c:pt idx="31">
                  <c:v>2.34</c:v>
                </c:pt>
                <c:pt idx="32">
                  <c:v>10.57</c:v>
                </c:pt>
                <c:pt idx="33">
                  <c:v>9.39</c:v>
                </c:pt>
                <c:pt idx="34">
                  <c:v>5.59</c:v>
                </c:pt>
                <c:pt idx="35">
                  <c:v>3.62</c:v>
                </c:pt>
              </c:numCache>
            </c:numRef>
          </c:val>
          <c:extLst>
            <c:ext xmlns:c16="http://schemas.microsoft.com/office/drawing/2014/chart" uri="{C3380CC4-5D6E-409C-BE32-E72D297353CC}">
              <c16:uniqueId val="{00000000-1467-4115-9BE1-99A6B5553A02}"/>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36.92</c:v>
                </c:pt>
                <c:pt idx="1">
                  <c:v>42</c:v>
                </c:pt>
                <c:pt idx="2">
                  <c:v>42.55</c:v>
                </c:pt>
                <c:pt idx="3">
                  <c:v>38.01</c:v>
                </c:pt>
                <c:pt idx="4">
                  <c:v>45.8</c:v>
                </c:pt>
                <c:pt idx="5">
                  <c:v>46.49</c:v>
                </c:pt>
                <c:pt idx="6">
                  <c:v>47.62</c:v>
                </c:pt>
                <c:pt idx="7">
                  <c:v>42.6</c:v>
                </c:pt>
                <c:pt idx="8">
                  <c:v>44.17</c:v>
                </c:pt>
                <c:pt idx="9">
                  <c:v>35.94</c:v>
                </c:pt>
                <c:pt idx="10">
                  <c:v>43.82</c:v>
                </c:pt>
                <c:pt idx="11">
                  <c:v>56.3</c:v>
                </c:pt>
                <c:pt idx="12">
                  <c:v>51.03</c:v>
                </c:pt>
                <c:pt idx="13">
                  <c:v>39.54</c:v>
                </c:pt>
                <c:pt idx="14">
                  <c:v>36.99</c:v>
                </c:pt>
                <c:pt idx="15">
                  <c:v>42.38</c:v>
                </c:pt>
                <c:pt idx="16">
                  <c:v>40</c:v>
                </c:pt>
                <c:pt idx="17">
                  <c:v>49.86</c:v>
                </c:pt>
                <c:pt idx="18">
                  <c:v>46.3</c:v>
                </c:pt>
                <c:pt idx="19">
                  <c:v>46.9</c:v>
                </c:pt>
                <c:pt idx="20">
                  <c:v>46.43</c:v>
                </c:pt>
                <c:pt idx="21">
                  <c:v>43.93</c:v>
                </c:pt>
                <c:pt idx="22">
                  <c:v>45.77</c:v>
                </c:pt>
                <c:pt idx="23">
                  <c:v>41.45</c:v>
                </c:pt>
                <c:pt idx="24">
                  <c:v>45.06</c:v>
                </c:pt>
                <c:pt idx="25">
                  <c:v>39.200000000000003</c:v>
                </c:pt>
                <c:pt idx="26">
                  <c:v>36.08</c:v>
                </c:pt>
                <c:pt idx="27">
                  <c:v>37.97</c:v>
                </c:pt>
                <c:pt idx="28">
                  <c:v>39.11</c:v>
                </c:pt>
                <c:pt idx="29">
                  <c:v>50.08</c:v>
                </c:pt>
                <c:pt idx="30">
                  <c:v>47.46</c:v>
                </c:pt>
                <c:pt idx="31">
                  <c:v>52.05</c:v>
                </c:pt>
                <c:pt idx="32">
                  <c:v>43.78</c:v>
                </c:pt>
                <c:pt idx="33">
                  <c:v>42.27</c:v>
                </c:pt>
                <c:pt idx="34">
                  <c:v>43.85</c:v>
                </c:pt>
                <c:pt idx="35">
                  <c:v>21.72</c:v>
                </c:pt>
              </c:numCache>
            </c:numRef>
          </c:val>
          <c:extLst>
            <c:ext xmlns:c16="http://schemas.microsoft.com/office/drawing/2014/chart" uri="{C3380CC4-5D6E-409C-BE32-E72D297353CC}">
              <c16:uniqueId val="{00000001-1467-4115-9BE1-99A6B5553A02}"/>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38.340000000000003</c:v>
                </c:pt>
                <c:pt idx="1">
                  <c:v>36.58</c:v>
                </c:pt>
                <c:pt idx="2">
                  <c:v>38.299999999999997</c:v>
                </c:pt>
                <c:pt idx="3">
                  <c:v>37.22</c:v>
                </c:pt>
                <c:pt idx="4">
                  <c:v>36.43</c:v>
                </c:pt>
                <c:pt idx="5">
                  <c:v>32.89</c:v>
                </c:pt>
                <c:pt idx="6">
                  <c:v>35.369999999999997</c:v>
                </c:pt>
                <c:pt idx="7">
                  <c:v>36.56</c:v>
                </c:pt>
                <c:pt idx="8">
                  <c:v>33.33</c:v>
                </c:pt>
                <c:pt idx="9">
                  <c:v>53.13</c:v>
                </c:pt>
                <c:pt idx="10">
                  <c:v>39.22</c:v>
                </c:pt>
                <c:pt idx="11">
                  <c:v>28.15</c:v>
                </c:pt>
                <c:pt idx="12">
                  <c:v>31.96</c:v>
                </c:pt>
                <c:pt idx="13">
                  <c:v>37.24</c:v>
                </c:pt>
                <c:pt idx="14">
                  <c:v>36.99</c:v>
                </c:pt>
                <c:pt idx="15">
                  <c:v>32.78</c:v>
                </c:pt>
                <c:pt idx="16">
                  <c:v>38.33</c:v>
                </c:pt>
                <c:pt idx="17">
                  <c:v>34.82</c:v>
                </c:pt>
                <c:pt idx="18">
                  <c:v>26.85</c:v>
                </c:pt>
                <c:pt idx="19">
                  <c:v>35.86</c:v>
                </c:pt>
                <c:pt idx="20">
                  <c:v>36.770000000000003</c:v>
                </c:pt>
                <c:pt idx="21">
                  <c:v>36.840000000000003</c:v>
                </c:pt>
                <c:pt idx="22">
                  <c:v>39.299999999999997</c:v>
                </c:pt>
                <c:pt idx="23">
                  <c:v>34.72</c:v>
                </c:pt>
                <c:pt idx="24">
                  <c:v>36.36</c:v>
                </c:pt>
                <c:pt idx="25">
                  <c:v>42.71</c:v>
                </c:pt>
                <c:pt idx="26">
                  <c:v>36.08</c:v>
                </c:pt>
                <c:pt idx="27">
                  <c:v>43.59</c:v>
                </c:pt>
                <c:pt idx="28">
                  <c:v>44.69</c:v>
                </c:pt>
                <c:pt idx="29">
                  <c:v>29.68</c:v>
                </c:pt>
                <c:pt idx="30">
                  <c:v>31.53</c:v>
                </c:pt>
                <c:pt idx="31">
                  <c:v>33.33</c:v>
                </c:pt>
                <c:pt idx="32">
                  <c:v>35.79</c:v>
                </c:pt>
                <c:pt idx="33">
                  <c:v>35.909999999999997</c:v>
                </c:pt>
                <c:pt idx="34">
                  <c:v>37.81</c:v>
                </c:pt>
                <c:pt idx="35">
                  <c:v>38.909999999999997</c:v>
                </c:pt>
              </c:numCache>
            </c:numRef>
          </c:val>
          <c:extLst>
            <c:ext xmlns:c16="http://schemas.microsoft.com/office/drawing/2014/chart" uri="{C3380CC4-5D6E-409C-BE32-E72D297353CC}">
              <c16:uniqueId val="{00000002-1467-4115-9BE1-99A6B5553A02}"/>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17.43</c:v>
                </c:pt>
                <c:pt idx="1">
                  <c:v>13.7</c:v>
                </c:pt>
                <c:pt idx="2">
                  <c:v>11.7</c:v>
                </c:pt>
                <c:pt idx="3">
                  <c:v>15.26</c:v>
                </c:pt>
                <c:pt idx="4">
                  <c:v>12.17</c:v>
                </c:pt>
                <c:pt idx="5">
                  <c:v>16.670000000000002</c:v>
                </c:pt>
                <c:pt idx="6">
                  <c:v>14.29</c:v>
                </c:pt>
                <c:pt idx="7">
                  <c:v>13.9</c:v>
                </c:pt>
                <c:pt idx="8">
                  <c:v>12.5</c:v>
                </c:pt>
                <c:pt idx="9">
                  <c:v>9.3800000000000008</c:v>
                </c:pt>
                <c:pt idx="10">
                  <c:v>11.66</c:v>
                </c:pt>
                <c:pt idx="11">
                  <c:v>9.6300000000000008</c:v>
                </c:pt>
                <c:pt idx="12">
                  <c:v>7.73</c:v>
                </c:pt>
                <c:pt idx="13">
                  <c:v>15.63</c:v>
                </c:pt>
                <c:pt idx="14">
                  <c:v>13.7</c:v>
                </c:pt>
                <c:pt idx="15">
                  <c:v>17.55</c:v>
                </c:pt>
                <c:pt idx="16">
                  <c:v>17</c:v>
                </c:pt>
                <c:pt idx="17">
                  <c:v>7.24</c:v>
                </c:pt>
                <c:pt idx="18">
                  <c:v>11.67</c:v>
                </c:pt>
                <c:pt idx="19">
                  <c:v>11.26</c:v>
                </c:pt>
                <c:pt idx="20">
                  <c:v>8.7200000000000006</c:v>
                </c:pt>
                <c:pt idx="21">
                  <c:v>13.63</c:v>
                </c:pt>
                <c:pt idx="22">
                  <c:v>9.9499999999999993</c:v>
                </c:pt>
                <c:pt idx="23">
                  <c:v>21.24</c:v>
                </c:pt>
                <c:pt idx="24">
                  <c:v>12.65</c:v>
                </c:pt>
                <c:pt idx="25">
                  <c:v>14.57</c:v>
                </c:pt>
                <c:pt idx="26">
                  <c:v>16.489999999999998</c:v>
                </c:pt>
                <c:pt idx="27">
                  <c:v>13.28</c:v>
                </c:pt>
                <c:pt idx="28">
                  <c:v>12.85</c:v>
                </c:pt>
                <c:pt idx="29">
                  <c:v>8.6199999999999992</c:v>
                </c:pt>
                <c:pt idx="30">
                  <c:v>11.53</c:v>
                </c:pt>
                <c:pt idx="31">
                  <c:v>12.28</c:v>
                </c:pt>
                <c:pt idx="32">
                  <c:v>9.8699999999999992</c:v>
                </c:pt>
                <c:pt idx="33">
                  <c:v>12.43</c:v>
                </c:pt>
                <c:pt idx="34">
                  <c:v>12.75</c:v>
                </c:pt>
                <c:pt idx="35">
                  <c:v>35.75</c:v>
                </c:pt>
              </c:numCache>
            </c:numRef>
          </c:val>
          <c:extLst>
            <c:ext xmlns:c16="http://schemas.microsoft.com/office/drawing/2014/chart" uri="{C3380CC4-5D6E-409C-BE32-E72D297353CC}">
              <c16:uniqueId val="{00000003-1467-4115-9BE1-99A6B5553A02}"/>
            </c:ext>
          </c:extLst>
        </c:ser>
        <c:dLbls>
          <c:dLblPos val="ctr"/>
          <c:showLegendKey val="0"/>
          <c:showVal val="1"/>
          <c:showCatName val="0"/>
          <c:showSerName val="0"/>
          <c:showPercent val="0"/>
          <c:showBubbleSize val="0"/>
        </c:dLbls>
        <c:gapWidth val="50"/>
        <c:overlap val="100"/>
        <c:axId val="341697560"/>
        <c:axId val="341697952"/>
      </c:barChart>
      <c:catAx>
        <c:axId val="3416975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7952"/>
        <c:crosses val="autoZero"/>
        <c:auto val="1"/>
        <c:lblAlgn val="ctr"/>
        <c:lblOffset val="100"/>
        <c:noMultiLvlLbl val="0"/>
      </c:catAx>
      <c:valAx>
        <c:axId val="34169795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75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8.76</c:v>
                </c:pt>
                <c:pt idx="1">
                  <c:v>8.1</c:v>
                </c:pt>
                <c:pt idx="2">
                  <c:v>2.27</c:v>
                </c:pt>
                <c:pt idx="3">
                  <c:v>9.1300000000000008</c:v>
                </c:pt>
                <c:pt idx="4">
                  <c:v>5.52</c:v>
                </c:pt>
                <c:pt idx="5">
                  <c:v>6.45</c:v>
                </c:pt>
                <c:pt idx="6">
                  <c:v>5.56</c:v>
                </c:pt>
                <c:pt idx="7">
                  <c:v>7.3</c:v>
                </c:pt>
                <c:pt idx="8">
                  <c:v>6.5</c:v>
                </c:pt>
                <c:pt idx="9">
                  <c:v>3.85</c:v>
                </c:pt>
                <c:pt idx="10">
                  <c:v>4.12</c:v>
                </c:pt>
                <c:pt idx="11">
                  <c:v>5.04</c:v>
                </c:pt>
                <c:pt idx="12">
                  <c:v>9.76</c:v>
                </c:pt>
                <c:pt idx="13">
                  <c:v>6.82</c:v>
                </c:pt>
                <c:pt idx="14">
                  <c:v>8.6999999999999993</c:v>
                </c:pt>
                <c:pt idx="15">
                  <c:v>7.51</c:v>
                </c:pt>
                <c:pt idx="16">
                  <c:v>7</c:v>
                </c:pt>
                <c:pt idx="17">
                  <c:v>6.75</c:v>
                </c:pt>
                <c:pt idx="18">
                  <c:v>21.74</c:v>
                </c:pt>
                <c:pt idx="19">
                  <c:v>4.59</c:v>
                </c:pt>
                <c:pt idx="20">
                  <c:v>7.91</c:v>
                </c:pt>
                <c:pt idx="21">
                  <c:v>7.12</c:v>
                </c:pt>
                <c:pt idx="22">
                  <c:v>5.53</c:v>
                </c:pt>
                <c:pt idx="23">
                  <c:v>0.47</c:v>
                </c:pt>
                <c:pt idx="24">
                  <c:v>7.88</c:v>
                </c:pt>
                <c:pt idx="25">
                  <c:v>2.91</c:v>
                </c:pt>
                <c:pt idx="26">
                  <c:v>18.63</c:v>
                </c:pt>
                <c:pt idx="27">
                  <c:v>7.01</c:v>
                </c:pt>
                <c:pt idx="28">
                  <c:v>7.43</c:v>
                </c:pt>
                <c:pt idx="29">
                  <c:v>11.95</c:v>
                </c:pt>
                <c:pt idx="30">
                  <c:v>10.73</c:v>
                </c:pt>
                <c:pt idx="31">
                  <c:v>2.6</c:v>
                </c:pt>
                <c:pt idx="32">
                  <c:v>10.14</c:v>
                </c:pt>
                <c:pt idx="33">
                  <c:v>12.97</c:v>
                </c:pt>
                <c:pt idx="34">
                  <c:v>7.35</c:v>
                </c:pt>
                <c:pt idx="35">
                  <c:v>5.19</c:v>
                </c:pt>
              </c:numCache>
            </c:numRef>
          </c:val>
          <c:extLst>
            <c:ext xmlns:c16="http://schemas.microsoft.com/office/drawing/2014/chart" uri="{C3380CC4-5D6E-409C-BE32-E72D297353CC}">
              <c16:uniqueId val="{00000000-56C1-4D52-A1CC-809093616002}"/>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44.34</c:v>
                </c:pt>
                <c:pt idx="1">
                  <c:v>47.66</c:v>
                </c:pt>
                <c:pt idx="2">
                  <c:v>69.319999999999993</c:v>
                </c:pt>
                <c:pt idx="3">
                  <c:v>42.78</c:v>
                </c:pt>
                <c:pt idx="4">
                  <c:v>50.76</c:v>
                </c:pt>
                <c:pt idx="5">
                  <c:v>47</c:v>
                </c:pt>
                <c:pt idx="6">
                  <c:v>50.4</c:v>
                </c:pt>
                <c:pt idx="7">
                  <c:v>48.89</c:v>
                </c:pt>
                <c:pt idx="8">
                  <c:v>54.47</c:v>
                </c:pt>
                <c:pt idx="9">
                  <c:v>39.74</c:v>
                </c:pt>
                <c:pt idx="10">
                  <c:v>52.06</c:v>
                </c:pt>
                <c:pt idx="11">
                  <c:v>60.5</c:v>
                </c:pt>
                <c:pt idx="12">
                  <c:v>49.76</c:v>
                </c:pt>
                <c:pt idx="13">
                  <c:v>56.14</c:v>
                </c:pt>
                <c:pt idx="14">
                  <c:v>50.72</c:v>
                </c:pt>
                <c:pt idx="15">
                  <c:v>49.01</c:v>
                </c:pt>
                <c:pt idx="16">
                  <c:v>50.33</c:v>
                </c:pt>
                <c:pt idx="17">
                  <c:v>50.31</c:v>
                </c:pt>
                <c:pt idx="18">
                  <c:v>46.52</c:v>
                </c:pt>
                <c:pt idx="19">
                  <c:v>46.38</c:v>
                </c:pt>
                <c:pt idx="20">
                  <c:v>52.21</c:v>
                </c:pt>
                <c:pt idx="21">
                  <c:v>49.01</c:v>
                </c:pt>
                <c:pt idx="22">
                  <c:v>58.53</c:v>
                </c:pt>
                <c:pt idx="23">
                  <c:v>45.02</c:v>
                </c:pt>
                <c:pt idx="24">
                  <c:v>53.94</c:v>
                </c:pt>
                <c:pt idx="25">
                  <c:v>55.23</c:v>
                </c:pt>
                <c:pt idx="26">
                  <c:v>38.24</c:v>
                </c:pt>
                <c:pt idx="27">
                  <c:v>44.66</c:v>
                </c:pt>
                <c:pt idx="28">
                  <c:v>45.14</c:v>
                </c:pt>
                <c:pt idx="29">
                  <c:v>51.86</c:v>
                </c:pt>
                <c:pt idx="30">
                  <c:v>46.02</c:v>
                </c:pt>
                <c:pt idx="31">
                  <c:v>62.99</c:v>
                </c:pt>
                <c:pt idx="32">
                  <c:v>51.59</c:v>
                </c:pt>
                <c:pt idx="33">
                  <c:v>42.64</c:v>
                </c:pt>
                <c:pt idx="34">
                  <c:v>54.2</c:v>
                </c:pt>
                <c:pt idx="35">
                  <c:v>34.65</c:v>
                </c:pt>
              </c:numCache>
            </c:numRef>
          </c:val>
          <c:extLst>
            <c:ext xmlns:c16="http://schemas.microsoft.com/office/drawing/2014/chart" uri="{C3380CC4-5D6E-409C-BE32-E72D297353CC}">
              <c16:uniqueId val="{00000001-56C1-4D52-A1CC-809093616002}"/>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35.549999999999997</c:v>
                </c:pt>
                <c:pt idx="1">
                  <c:v>34.56</c:v>
                </c:pt>
                <c:pt idx="2">
                  <c:v>25</c:v>
                </c:pt>
                <c:pt idx="3">
                  <c:v>35.700000000000003</c:v>
                </c:pt>
                <c:pt idx="4">
                  <c:v>35.22</c:v>
                </c:pt>
                <c:pt idx="5">
                  <c:v>34.56</c:v>
                </c:pt>
                <c:pt idx="6">
                  <c:v>38.1</c:v>
                </c:pt>
                <c:pt idx="7">
                  <c:v>35.56</c:v>
                </c:pt>
                <c:pt idx="8">
                  <c:v>29.27</c:v>
                </c:pt>
                <c:pt idx="9">
                  <c:v>47.44</c:v>
                </c:pt>
                <c:pt idx="10">
                  <c:v>37.08</c:v>
                </c:pt>
                <c:pt idx="11">
                  <c:v>31.09</c:v>
                </c:pt>
                <c:pt idx="12">
                  <c:v>35.119999999999997</c:v>
                </c:pt>
                <c:pt idx="13">
                  <c:v>30.91</c:v>
                </c:pt>
                <c:pt idx="14">
                  <c:v>34.78</c:v>
                </c:pt>
                <c:pt idx="15">
                  <c:v>31.23</c:v>
                </c:pt>
                <c:pt idx="16">
                  <c:v>36</c:v>
                </c:pt>
                <c:pt idx="17">
                  <c:v>37.42</c:v>
                </c:pt>
                <c:pt idx="18">
                  <c:v>26.09</c:v>
                </c:pt>
                <c:pt idx="19">
                  <c:v>36.47</c:v>
                </c:pt>
                <c:pt idx="20">
                  <c:v>34.549999999999997</c:v>
                </c:pt>
                <c:pt idx="21">
                  <c:v>35.630000000000003</c:v>
                </c:pt>
                <c:pt idx="22">
                  <c:v>29.95</c:v>
                </c:pt>
                <c:pt idx="23">
                  <c:v>41.23</c:v>
                </c:pt>
                <c:pt idx="24">
                  <c:v>31.95</c:v>
                </c:pt>
                <c:pt idx="25">
                  <c:v>36.049999999999997</c:v>
                </c:pt>
                <c:pt idx="26">
                  <c:v>23.53</c:v>
                </c:pt>
                <c:pt idx="27">
                  <c:v>38</c:v>
                </c:pt>
                <c:pt idx="28">
                  <c:v>38.29</c:v>
                </c:pt>
                <c:pt idx="29">
                  <c:v>29.56</c:v>
                </c:pt>
                <c:pt idx="30">
                  <c:v>34.26</c:v>
                </c:pt>
                <c:pt idx="31">
                  <c:v>27.27</c:v>
                </c:pt>
                <c:pt idx="32">
                  <c:v>31.55</c:v>
                </c:pt>
                <c:pt idx="33">
                  <c:v>35.159999999999997</c:v>
                </c:pt>
                <c:pt idx="34">
                  <c:v>30.67</c:v>
                </c:pt>
                <c:pt idx="35">
                  <c:v>34.85</c:v>
                </c:pt>
              </c:numCache>
            </c:numRef>
          </c:val>
          <c:extLst>
            <c:ext xmlns:c16="http://schemas.microsoft.com/office/drawing/2014/chart" uri="{C3380CC4-5D6E-409C-BE32-E72D297353CC}">
              <c16:uniqueId val="{00000002-56C1-4D52-A1CC-809093616002}"/>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11.35</c:v>
                </c:pt>
                <c:pt idx="1">
                  <c:v>9.68</c:v>
                </c:pt>
                <c:pt idx="2">
                  <c:v>3.41</c:v>
                </c:pt>
                <c:pt idx="3">
                  <c:v>12.39</c:v>
                </c:pt>
                <c:pt idx="4">
                  <c:v>8.5</c:v>
                </c:pt>
                <c:pt idx="5">
                  <c:v>11.98</c:v>
                </c:pt>
                <c:pt idx="6">
                  <c:v>5.95</c:v>
                </c:pt>
                <c:pt idx="7">
                  <c:v>8.25</c:v>
                </c:pt>
                <c:pt idx="8">
                  <c:v>9.76</c:v>
                </c:pt>
                <c:pt idx="9">
                  <c:v>8.9700000000000006</c:v>
                </c:pt>
                <c:pt idx="10">
                  <c:v>6.74</c:v>
                </c:pt>
                <c:pt idx="11">
                  <c:v>3.36</c:v>
                </c:pt>
                <c:pt idx="12">
                  <c:v>5.37</c:v>
                </c:pt>
                <c:pt idx="13">
                  <c:v>6.14</c:v>
                </c:pt>
                <c:pt idx="14">
                  <c:v>5.8</c:v>
                </c:pt>
                <c:pt idx="15">
                  <c:v>12.25</c:v>
                </c:pt>
                <c:pt idx="16">
                  <c:v>6.67</c:v>
                </c:pt>
                <c:pt idx="17">
                  <c:v>5.52</c:v>
                </c:pt>
                <c:pt idx="18">
                  <c:v>5.65</c:v>
                </c:pt>
                <c:pt idx="19">
                  <c:v>12.56</c:v>
                </c:pt>
                <c:pt idx="20">
                  <c:v>5.33</c:v>
                </c:pt>
                <c:pt idx="21">
                  <c:v>8.24</c:v>
                </c:pt>
                <c:pt idx="22">
                  <c:v>5.99</c:v>
                </c:pt>
                <c:pt idx="23">
                  <c:v>13.27</c:v>
                </c:pt>
                <c:pt idx="24">
                  <c:v>6.22</c:v>
                </c:pt>
                <c:pt idx="25">
                  <c:v>5.81</c:v>
                </c:pt>
                <c:pt idx="26">
                  <c:v>19.61</c:v>
                </c:pt>
                <c:pt idx="27">
                  <c:v>10.33</c:v>
                </c:pt>
                <c:pt idx="28">
                  <c:v>9.14</c:v>
                </c:pt>
                <c:pt idx="29">
                  <c:v>6.62</c:v>
                </c:pt>
                <c:pt idx="30">
                  <c:v>9</c:v>
                </c:pt>
                <c:pt idx="31">
                  <c:v>7.14</c:v>
                </c:pt>
                <c:pt idx="32">
                  <c:v>6.72</c:v>
                </c:pt>
                <c:pt idx="33">
                  <c:v>9.23</c:v>
                </c:pt>
                <c:pt idx="34">
                  <c:v>7.77</c:v>
                </c:pt>
                <c:pt idx="35">
                  <c:v>25.31</c:v>
                </c:pt>
              </c:numCache>
            </c:numRef>
          </c:val>
          <c:extLst>
            <c:ext xmlns:c16="http://schemas.microsoft.com/office/drawing/2014/chart" uri="{C3380CC4-5D6E-409C-BE32-E72D297353CC}">
              <c16:uniqueId val="{00000003-56C1-4D52-A1CC-809093616002}"/>
            </c:ext>
          </c:extLst>
        </c:ser>
        <c:dLbls>
          <c:dLblPos val="ctr"/>
          <c:showLegendKey val="0"/>
          <c:showVal val="1"/>
          <c:showCatName val="0"/>
          <c:showSerName val="0"/>
          <c:showPercent val="0"/>
          <c:showBubbleSize val="0"/>
        </c:dLbls>
        <c:gapWidth val="50"/>
        <c:overlap val="100"/>
        <c:axId val="341699128"/>
        <c:axId val="341693640"/>
      </c:barChart>
      <c:catAx>
        <c:axId val="3416991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3640"/>
        <c:crosses val="autoZero"/>
        <c:auto val="1"/>
        <c:lblAlgn val="ctr"/>
        <c:lblOffset val="100"/>
        <c:noMultiLvlLbl val="0"/>
      </c:catAx>
      <c:valAx>
        <c:axId val="34169364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91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7.72</c:v>
                </c:pt>
                <c:pt idx="1">
                  <c:v>7.1</c:v>
                </c:pt>
                <c:pt idx="2">
                  <c:v>2.33</c:v>
                </c:pt>
                <c:pt idx="3">
                  <c:v>8.5399999999999991</c:v>
                </c:pt>
                <c:pt idx="4">
                  <c:v>4.32</c:v>
                </c:pt>
                <c:pt idx="5">
                  <c:v>6.05</c:v>
                </c:pt>
                <c:pt idx="6">
                  <c:v>2.79</c:v>
                </c:pt>
                <c:pt idx="7">
                  <c:v>8.16</c:v>
                </c:pt>
                <c:pt idx="8">
                  <c:v>5.22</c:v>
                </c:pt>
                <c:pt idx="9">
                  <c:v>0</c:v>
                </c:pt>
                <c:pt idx="10">
                  <c:v>4.74</c:v>
                </c:pt>
                <c:pt idx="11">
                  <c:v>2.7</c:v>
                </c:pt>
                <c:pt idx="12">
                  <c:v>11</c:v>
                </c:pt>
                <c:pt idx="13">
                  <c:v>6.58</c:v>
                </c:pt>
                <c:pt idx="14">
                  <c:v>1.1399999999999999</c:v>
                </c:pt>
                <c:pt idx="15">
                  <c:v>7.24</c:v>
                </c:pt>
                <c:pt idx="16">
                  <c:v>7.32</c:v>
                </c:pt>
                <c:pt idx="17">
                  <c:v>8.4700000000000006</c:v>
                </c:pt>
                <c:pt idx="18">
                  <c:v>9.01</c:v>
                </c:pt>
                <c:pt idx="19">
                  <c:v>5.9</c:v>
                </c:pt>
                <c:pt idx="20">
                  <c:v>6.51</c:v>
                </c:pt>
                <c:pt idx="21">
                  <c:v>6.17</c:v>
                </c:pt>
                <c:pt idx="22">
                  <c:v>5.48</c:v>
                </c:pt>
                <c:pt idx="23">
                  <c:v>5.1100000000000003</c:v>
                </c:pt>
                <c:pt idx="24">
                  <c:v>7.53</c:v>
                </c:pt>
                <c:pt idx="25">
                  <c:v>2.97</c:v>
                </c:pt>
                <c:pt idx="26">
                  <c:v>18</c:v>
                </c:pt>
                <c:pt idx="27">
                  <c:v>6.21</c:v>
                </c:pt>
                <c:pt idx="28">
                  <c:v>4.49</c:v>
                </c:pt>
                <c:pt idx="29">
                  <c:v>7.25</c:v>
                </c:pt>
                <c:pt idx="30">
                  <c:v>11.81</c:v>
                </c:pt>
                <c:pt idx="31">
                  <c:v>3.9</c:v>
                </c:pt>
                <c:pt idx="32">
                  <c:v>8.1300000000000008</c:v>
                </c:pt>
                <c:pt idx="33">
                  <c:v>9.41</c:v>
                </c:pt>
                <c:pt idx="34">
                  <c:v>4.6399999999999997</c:v>
                </c:pt>
                <c:pt idx="35">
                  <c:v>6.15</c:v>
                </c:pt>
              </c:numCache>
            </c:numRef>
          </c:val>
          <c:extLst>
            <c:ext xmlns:c16="http://schemas.microsoft.com/office/drawing/2014/chart" uri="{C3380CC4-5D6E-409C-BE32-E72D297353CC}">
              <c16:uniqueId val="{00000000-1F50-4AD8-9EE8-8EABE416E22A}"/>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48.35</c:v>
                </c:pt>
                <c:pt idx="1">
                  <c:v>52.2</c:v>
                </c:pt>
                <c:pt idx="2">
                  <c:v>56.98</c:v>
                </c:pt>
                <c:pt idx="3">
                  <c:v>45.54</c:v>
                </c:pt>
                <c:pt idx="4">
                  <c:v>57.6</c:v>
                </c:pt>
                <c:pt idx="5">
                  <c:v>54.88</c:v>
                </c:pt>
                <c:pt idx="6">
                  <c:v>59.93</c:v>
                </c:pt>
                <c:pt idx="7">
                  <c:v>55.67</c:v>
                </c:pt>
                <c:pt idx="8">
                  <c:v>59.7</c:v>
                </c:pt>
                <c:pt idx="9">
                  <c:v>35.21</c:v>
                </c:pt>
                <c:pt idx="10">
                  <c:v>65.22</c:v>
                </c:pt>
                <c:pt idx="11">
                  <c:v>53.15</c:v>
                </c:pt>
                <c:pt idx="12">
                  <c:v>55.5</c:v>
                </c:pt>
                <c:pt idx="13">
                  <c:v>57.97</c:v>
                </c:pt>
                <c:pt idx="14">
                  <c:v>62.5</c:v>
                </c:pt>
                <c:pt idx="15">
                  <c:v>50.66</c:v>
                </c:pt>
                <c:pt idx="16">
                  <c:v>43.5</c:v>
                </c:pt>
                <c:pt idx="17">
                  <c:v>58.76</c:v>
                </c:pt>
                <c:pt idx="18">
                  <c:v>57.08</c:v>
                </c:pt>
                <c:pt idx="19">
                  <c:v>54.36</c:v>
                </c:pt>
                <c:pt idx="20">
                  <c:v>65.61</c:v>
                </c:pt>
                <c:pt idx="21">
                  <c:v>52.04</c:v>
                </c:pt>
                <c:pt idx="22">
                  <c:v>50</c:v>
                </c:pt>
                <c:pt idx="23">
                  <c:v>50</c:v>
                </c:pt>
                <c:pt idx="24">
                  <c:v>49.37</c:v>
                </c:pt>
                <c:pt idx="25">
                  <c:v>53.47</c:v>
                </c:pt>
                <c:pt idx="26">
                  <c:v>50</c:v>
                </c:pt>
                <c:pt idx="27">
                  <c:v>53.34</c:v>
                </c:pt>
                <c:pt idx="28">
                  <c:v>54.49</c:v>
                </c:pt>
                <c:pt idx="29">
                  <c:v>57.44</c:v>
                </c:pt>
                <c:pt idx="30">
                  <c:v>55.56</c:v>
                </c:pt>
                <c:pt idx="31">
                  <c:v>59.74</c:v>
                </c:pt>
                <c:pt idx="32">
                  <c:v>59.47</c:v>
                </c:pt>
                <c:pt idx="33">
                  <c:v>55.47</c:v>
                </c:pt>
                <c:pt idx="34">
                  <c:v>52.54</c:v>
                </c:pt>
                <c:pt idx="35">
                  <c:v>33.26</c:v>
                </c:pt>
              </c:numCache>
            </c:numRef>
          </c:val>
          <c:extLst>
            <c:ext xmlns:c16="http://schemas.microsoft.com/office/drawing/2014/chart" uri="{C3380CC4-5D6E-409C-BE32-E72D297353CC}">
              <c16:uniqueId val="{00000001-1F50-4AD8-9EE8-8EABE416E22A}"/>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34.65</c:v>
                </c:pt>
                <c:pt idx="1">
                  <c:v>32.99</c:v>
                </c:pt>
                <c:pt idx="2">
                  <c:v>36.049999999999997</c:v>
                </c:pt>
                <c:pt idx="3">
                  <c:v>35.17</c:v>
                </c:pt>
                <c:pt idx="4">
                  <c:v>33.46</c:v>
                </c:pt>
                <c:pt idx="5">
                  <c:v>31.63</c:v>
                </c:pt>
                <c:pt idx="6">
                  <c:v>31.36</c:v>
                </c:pt>
                <c:pt idx="7">
                  <c:v>30.14</c:v>
                </c:pt>
                <c:pt idx="8">
                  <c:v>30.6</c:v>
                </c:pt>
                <c:pt idx="9">
                  <c:v>56.34</c:v>
                </c:pt>
                <c:pt idx="10">
                  <c:v>27.27</c:v>
                </c:pt>
                <c:pt idx="11">
                  <c:v>38.74</c:v>
                </c:pt>
                <c:pt idx="12">
                  <c:v>29</c:v>
                </c:pt>
                <c:pt idx="13">
                  <c:v>31.65</c:v>
                </c:pt>
                <c:pt idx="14">
                  <c:v>32.950000000000003</c:v>
                </c:pt>
                <c:pt idx="15">
                  <c:v>30.92</c:v>
                </c:pt>
                <c:pt idx="16">
                  <c:v>40.65</c:v>
                </c:pt>
                <c:pt idx="17">
                  <c:v>28.53</c:v>
                </c:pt>
                <c:pt idx="18">
                  <c:v>31.76</c:v>
                </c:pt>
                <c:pt idx="19">
                  <c:v>31.28</c:v>
                </c:pt>
                <c:pt idx="20">
                  <c:v>23.71</c:v>
                </c:pt>
                <c:pt idx="21">
                  <c:v>34.5</c:v>
                </c:pt>
                <c:pt idx="22">
                  <c:v>37.67</c:v>
                </c:pt>
                <c:pt idx="23">
                  <c:v>35.229999999999997</c:v>
                </c:pt>
                <c:pt idx="24">
                  <c:v>34.729999999999997</c:v>
                </c:pt>
                <c:pt idx="25">
                  <c:v>33.17</c:v>
                </c:pt>
                <c:pt idx="26">
                  <c:v>25</c:v>
                </c:pt>
                <c:pt idx="27">
                  <c:v>33.92</c:v>
                </c:pt>
                <c:pt idx="28">
                  <c:v>35.9</c:v>
                </c:pt>
                <c:pt idx="29">
                  <c:v>30.34</c:v>
                </c:pt>
                <c:pt idx="30">
                  <c:v>29.51</c:v>
                </c:pt>
                <c:pt idx="31">
                  <c:v>29.22</c:v>
                </c:pt>
                <c:pt idx="32">
                  <c:v>27.62</c:v>
                </c:pt>
                <c:pt idx="33">
                  <c:v>31.04</c:v>
                </c:pt>
                <c:pt idx="34">
                  <c:v>34.659999999999997</c:v>
                </c:pt>
                <c:pt idx="35">
                  <c:v>39.64</c:v>
                </c:pt>
              </c:numCache>
            </c:numRef>
          </c:val>
          <c:extLst>
            <c:ext xmlns:c16="http://schemas.microsoft.com/office/drawing/2014/chart" uri="{C3380CC4-5D6E-409C-BE32-E72D297353CC}">
              <c16:uniqueId val="{00000002-1F50-4AD8-9EE8-8EABE416E22A}"/>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9.2799999999999994</c:v>
                </c:pt>
                <c:pt idx="1">
                  <c:v>7.7</c:v>
                </c:pt>
                <c:pt idx="2">
                  <c:v>4.6500000000000004</c:v>
                </c:pt>
                <c:pt idx="3">
                  <c:v>10.74</c:v>
                </c:pt>
                <c:pt idx="4">
                  <c:v>4.62</c:v>
                </c:pt>
                <c:pt idx="5">
                  <c:v>7.44</c:v>
                </c:pt>
                <c:pt idx="6">
                  <c:v>5.92</c:v>
                </c:pt>
                <c:pt idx="7">
                  <c:v>6.03</c:v>
                </c:pt>
                <c:pt idx="8">
                  <c:v>4.4800000000000004</c:v>
                </c:pt>
                <c:pt idx="9">
                  <c:v>8.4499999999999993</c:v>
                </c:pt>
                <c:pt idx="10">
                  <c:v>2.77</c:v>
                </c:pt>
                <c:pt idx="11">
                  <c:v>5.41</c:v>
                </c:pt>
                <c:pt idx="12">
                  <c:v>4.5</c:v>
                </c:pt>
                <c:pt idx="13">
                  <c:v>3.8</c:v>
                </c:pt>
                <c:pt idx="14">
                  <c:v>3.41</c:v>
                </c:pt>
                <c:pt idx="15">
                  <c:v>11.18</c:v>
                </c:pt>
                <c:pt idx="16">
                  <c:v>8.5399999999999991</c:v>
                </c:pt>
                <c:pt idx="17">
                  <c:v>4.24</c:v>
                </c:pt>
                <c:pt idx="18">
                  <c:v>2.15</c:v>
                </c:pt>
                <c:pt idx="19">
                  <c:v>8.4600000000000009</c:v>
                </c:pt>
                <c:pt idx="20">
                  <c:v>4.17</c:v>
                </c:pt>
                <c:pt idx="21">
                  <c:v>7.29</c:v>
                </c:pt>
                <c:pt idx="22">
                  <c:v>6.85</c:v>
                </c:pt>
                <c:pt idx="23">
                  <c:v>9.66</c:v>
                </c:pt>
                <c:pt idx="24">
                  <c:v>8.3699999999999992</c:v>
                </c:pt>
                <c:pt idx="25">
                  <c:v>10.4</c:v>
                </c:pt>
                <c:pt idx="26">
                  <c:v>7</c:v>
                </c:pt>
                <c:pt idx="27">
                  <c:v>6.53</c:v>
                </c:pt>
                <c:pt idx="28">
                  <c:v>5.13</c:v>
                </c:pt>
                <c:pt idx="29">
                  <c:v>4.96</c:v>
                </c:pt>
                <c:pt idx="30">
                  <c:v>3.13</c:v>
                </c:pt>
                <c:pt idx="31">
                  <c:v>7.14</c:v>
                </c:pt>
                <c:pt idx="32">
                  <c:v>4.78</c:v>
                </c:pt>
                <c:pt idx="33">
                  <c:v>4.07</c:v>
                </c:pt>
                <c:pt idx="34">
                  <c:v>8.17</c:v>
                </c:pt>
                <c:pt idx="35">
                  <c:v>20.96</c:v>
                </c:pt>
              </c:numCache>
            </c:numRef>
          </c:val>
          <c:extLst>
            <c:ext xmlns:c16="http://schemas.microsoft.com/office/drawing/2014/chart" uri="{C3380CC4-5D6E-409C-BE32-E72D297353CC}">
              <c16:uniqueId val="{00000003-1F50-4AD8-9EE8-8EABE416E22A}"/>
            </c:ext>
          </c:extLst>
        </c:ser>
        <c:dLbls>
          <c:dLblPos val="ctr"/>
          <c:showLegendKey val="0"/>
          <c:showVal val="1"/>
          <c:showCatName val="0"/>
          <c:showSerName val="0"/>
          <c:showPercent val="0"/>
          <c:showBubbleSize val="0"/>
        </c:dLbls>
        <c:gapWidth val="50"/>
        <c:overlap val="100"/>
        <c:axId val="341696384"/>
        <c:axId val="341698736"/>
      </c:barChart>
      <c:catAx>
        <c:axId val="34169638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8736"/>
        <c:crosses val="autoZero"/>
        <c:auto val="1"/>
        <c:lblAlgn val="ctr"/>
        <c:lblOffset val="100"/>
        <c:noMultiLvlLbl val="0"/>
      </c:catAx>
      <c:valAx>
        <c:axId val="34169873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63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отметкам4.xlsx]МАТ'!$A$2:$A$15</c:f>
              <c:strCache>
                <c:ptCount val="14"/>
                <c:pt idx="0">
                  <c:v>РФ</c:v>
                </c:pt>
                <c:pt idx="1">
                  <c:v>Приморский край</c:v>
                </c:pt>
                <c:pt idx="2">
                  <c:v>Владивостокский городской округ</c:v>
                </c:pt>
                <c:pt idx="3">
                  <c:v>Октябрьский муниципальный округ</c:v>
                </c:pt>
                <c:pt idx="4">
                  <c:v>Городской округ Большой Камень</c:v>
                </c:pt>
                <c:pt idx="5">
                  <c:v>Дальнереченский городской округ</c:v>
                </c:pt>
                <c:pt idx="6">
                  <c:v>Муниципальный округ Спасск-Дальний</c:v>
                </c:pt>
                <c:pt idx="7">
                  <c:v>Уссурийский городской округ</c:v>
                </c:pt>
                <c:pt idx="8">
                  <c:v>Шкотовский муниципальный округ</c:v>
                </c:pt>
                <c:pt idx="9">
                  <c:v>Хорольский муниципальный округ</c:v>
                </c:pt>
                <c:pt idx="10">
                  <c:v>Пограничный муниципальный округ</c:v>
                </c:pt>
                <c:pt idx="11">
                  <c:v>Хасанский муниципальный округ</c:v>
                </c:pt>
                <c:pt idx="12">
                  <c:v>Находкинский городской округ</c:v>
                </c:pt>
                <c:pt idx="13">
                  <c:v>Приморский край (региональное подчинение)</c:v>
                </c:pt>
              </c:strCache>
            </c:strRef>
          </c:cat>
          <c:val>
            <c:numRef>
              <c:f>'[Ф3_Статистика по отметкам4.xlsx]МАТ'!$E$2:$E$15</c:f>
              <c:numCache>
                <c:formatCode>General</c:formatCode>
                <c:ptCount val="14"/>
                <c:pt idx="0">
                  <c:v>4.96</c:v>
                </c:pt>
                <c:pt idx="1">
                  <c:v>6.64</c:v>
                </c:pt>
                <c:pt idx="2">
                  <c:v>17.649999999999999</c:v>
                </c:pt>
                <c:pt idx="3">
                  <c:v>7.14</c:v>
                </c:pt>
                <c:pt idx="4">
                  <c:v>0</c:v>
                </c:pt>
                <c:pt idx="5">
                  <c:v>8.6199999999999992</c:v>
                </c:pt>
                <c:pt idx="6">
                  <c:v>5.49</c:v>
                </c:pt>
                <c:pt idx="7">
                  <c:v>7.29</c:v>
                </c:pt>
                <c:pt idx="8">
                  <c:v>10.34</c:v>
                </c:pt>
                <c:pt idx="9">
                  <c:v>0</c:v>
                </c:pt>
                <c:pt idx="10">
                  <c:v>15.38</c:v>
                </c:pt>
                <c:pt idx="11">
                  <c:v>13.64</c:v>
                </c:pt>
                <c:pt idx="12">
                  <c:v>3.42</c:v>
                </c:pt>
                <c:pt idx="13">
                  <c:v>0</c:v>
                </c:pt>
              </c:numCache>
            </c:numRef>
          </c:val>
          <c:extLst>
            <c:ext xmlns:c16="http://schemas.microsoft.com/office/drawing/2014/chart" uri="{C3380CC4-5D6E-409C-BE32-E72D297353CC}">
              <c16:uniqueId val="{00000000-D7E9-4BC4-8B64-1F3CC0880DED}"/>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отметкам4.xlsx]МАТ'!$A$2:$A$15</c:f>
              <c:strCache>
                <c:ptCount val="14"/>
                <c:pt idx="0">
                  <c:v>РФ</c:v>
                </c:pt>
                <c:pt idx="1">
                  <c:v>Приморский край</c:v>
                </c:pt>
                <c:pt idx="2">
                  <c:v>Владивостокский городской округ</c:v>
                </c:pt>
                <c:pt idx="3">
                  <c:v>Октябрьский муниципальный округ</c:v>
                </c:pt>
                <c:pt idx="4">
                  <c:v>Городской округ Большой Камень</c:v>
                </c:pt>
                <c:pt idx="5">
                  <c:v>Дальнереченский городской округ</c:v>
                </c:pt>
                <c:pt idx="6">
                  <c:v>Муниципальный округ Спасск-Дальний</c:v>
                </c:pt>
                <c:pt idx="7">
                  <c:v>Уссурийский городской округ</c:v>
                </c:pt>
                <c:pt idx="8">
                  <c:v>Шкотовский муниципальный округ</c:v>
                </c:pt>
                <c:pt idx="9">
                  <c:v>Хорольский муниципальный округ</c:v>
                </c:pt>
                <c:pt idx="10">
                  <c:v>Пограничный муниципальный округ</c:v>
                </c:pt>
                <c:pt idx="11">
                  <c:v>Хасанский муниципальный округ</c:v>
                </c:pt>
                <c:pt idx="12">
                  <c:v>Находкинский городской округ</c:v>
                </c:pt>
                <c:pt idx="13">
                  <c:v>Приморский край (региональное подчинение)</c:v>
                </c:pt>
              </c:strCache>
            </c:strRef>
          </c:cat>
          <c:val>
            <c:numRef>
              <c:f>'[Ф3_Статистика по отметкам4.xlsx]МАТ'!$F$2:$F$15</c:f>
              <c:numCache>
                <c:formatCode>General</c:formatCode>
                <c:ptCount val="14"/>
                <c:pt idx="0">
                  <c:v>36.64</c:v>
                </c:pt>
                <c:pt idx="1">
                  <c:v>42.07</c:v>
                </c:pt>
                <c:pt idx="2">
                  <c:v>64.709999999999994</c:v>
                </c:pt>
                <c:pt idx="3">
                  <c:v>14.29</c:v>
                </c:pt>
                <c:pt idx="4">
                  <c:v>39.130000000000003</c:v>
                </c:pt>
                <c:pt idx="5">
                  <c:v>32.76</c:v>
                </c:pt>
                <c:pt idx="6">
                  <c:v>49.45</c:v>
                </c:pt>
                <c:pt idx="7">
                  <c:v>50</c:v>
                </c:pt>
                <c:pt idx="8">
                  <c:v>48.28</c:v>
                </c:pt>
                <c:pt idx="9">
                  <c:v>11.11</c:v>
                </c:pt>
                <c:pt idx="10">
                  <c:v>53.85</c:v>
                </c:pt>
                <c:pt idx="11">
                  <c:v>50</c:v>
                </c:pt>
                <c:pt idx="12">
                  <c:v>36.75</c:v>
                </c:pt>
                <c:pt idx="13">
                  <c:v>16.670000000000002</c:v>
                </c:pt>
              </c:numCache>
            </c:numRef>
          </c:val>
          <c:extLst>
            <c:ext xmlns:c16="http://schemas.microsoft.com/office/drawing/2014/chart" uri="{C3380CC4-5D6E-409C-BE32-E72D297353CC}">
              <c16:uniqueId val="{00000001-D7E9-4BC4-8B64-1F3CC0880DED}"/>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отметкам4.xlsx]МАТ'!$A$2:$A$15</c:f>
              <c:strCache>
                <c:ptCount val="14"/>
                <c:pt idx="0">
                  <c:v>РФ</c:v>
                </c:pt>
                <c:pt idx="1">
                  <c:v>Приморский край</c:v>
                </c:pt>
                <c:pt idx="2">
                  <c:v>Владивостокский городской округ</c:v>
                </c:pt>
                <c:pt idx="3">
                  <c:v>Октябрьский муниципальный округ</c:v>
                </c:pt>
                <c:pt idx="4">
                  <c:v>Городской округ Большой Камень</c:v>
                </c:pt>
                <c:pt idx="5">
                  <c:v>Дальнереченский городской округ</c:v>
                </c:pt>
                <c:pt idx="6">
                  <c:v>Муниципальный округ Спасск-Дальний</c:v>
                </c:pt>
                <c:pt idx="7">
                  <c:v>Уссурийский городской округ</c:v>
                </c:pt>
                <c:pt idx="8">
                  <c:v>Шкотовский муниципальный округ</c:v>
                </c:pt>
                <c:pt idx="9">
                  <c:v>Хорольский муниципальный округ</c:v>
                </c:pt>
                <c:pt idx="10">
                  <c:v>Пограничный муниципальный округ</c:v>
                </c:pt>
                <c:pt idx="11">
                  <c:v>Хасанский муниципальный округ</c:v>
                </c:pt>
                <c:pt idx="12">
                  <c:v>Находкинский городской округ</c:v>
                </c:pt>
                <c:pt idx="13">
                  <c:v>Приморский край (региональное подчинение)</c:v>
                </c:pt>
              </c:strCache>
            </c:strRef>
          </c:cat>
          <c:val>
            <c:numRef>
              <c:f>'[Ф3_Статистика по отметкам4.xlsx]МАТ'!$G$2:$G$15</c:f>
              <c:numCache>
                <c:formatCode>General</c:formatCode>
                <c:ptCount val="14"/>
                <c:pt idx="0">
                  <c:v>44.62</c:v>
                </c:pt>
                <c:pt idx="1">
                  <c:v>44.1</c:v>
                </c:pt>
                <c:pt idx="2">
                  <c:v>17.649999999999999</c:v>
                </c:pt>
                <c:pt idx="3">
                  <c:v>71.430000000000007</c:v>
                </c:pt>
                <c:pt idx="4">
                  <c:v>56.52</c:v>
                </c:pt>
                <c:pt idx="5">
                  <c:v>44.83</c:v>
                </c:pt>
                <c:pt idx="6">
                  <c:v>43.96</c:v>
                </c:pt>
                <c:pt idx="7">
                  <c:v>41.67</c:v>
                </c:pt>
                <c:pt idx="8">
                  <c:v>39.659999999999997</c:v>
                </c:pt>
                <c:pt idx="9">
                  <c:v>44.44</c:v>
                </c:pt>
                <c:pt idx="10">
                  <c:v>30.77</c:v>
                </c:pt>
                <c:pt idx="11">
                  <c:v>27.27</c:v>
                </c:pt>
                <c:pt idx="12">
                  <c:v>48.72</c:v>
                </c:pt>
                <c:pt idx="13">
                  <c:v>54.17</c:v>
                </c:pt>
              </c:numCache>
            </c:numRef>
          </c:val>
          <c:extLst>
            <c:ext xmlns:c16="http://schemas.microsoft.com/office/drawing/2014/chart" uri="{C3380CC4-5D6E-409C-BE32-E72D297353CC}">
              <c16:uniqueId val="{00000002-D7E9-4BC4-8B64-1F3CC0880DED}"/>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отметкам4.xlsx]МАТ'!$A$2:$A$15</c:f>
              <c:strCache>
                <c:ptCount val="14"/>
                <c:pt idx="0">
                  <c:v>РФ</c:v>
                </c:pt>
                <c:pt idx="1">
                  <c:v>Приморский край</c:v>
                </c:pt>
                <c:pt idx="2">
                  <c:v>Владивостокский городской округ</c:v>
                </c:pt>
                <c:pt idx="3">
                  <c:v>Октябрьский муниципальный округ</c:v>
                </c:pt>
                <c:pt idx="4">
                  <c:v>Городской округ Большой Камень</c:v>
                </c:pt>
                <c:pt idx="5">
                  <c:v>Дальнереченский городской округ</c:v>
                </c:pt>
                <c:pt idx="6">
                  <c:v>Муниципальный округ Спасск-Дальний</c:v>
                </c:pt>
                <c:pt idx="7">
                  <c:v>Уссурийский городской округ</c:v>
                </c:pt>
                <c:pt idx="8">
                  <c:v>Шкотовский муниципальный округ</c:v>
                </c:pt>
                <c:pt idx="9">
                  <c:v>Хорольский муниципальный округ</c:v>
                </c:pt>
                <c:pt idx="10">
                  <c:v>Пограничный муниципальный округ</c:v>
                </c:pt>
                <c:pt idx="11">
                  <c:v>Хасанский муниципальный округ</c:v>
                </c:pt>
                <c:pt idx="12">
                  <c:v>Находкинский городской округ</c:v>
                </c:pt>
                <c:pt idx="13">
                  <c:v>Приморский край (региональное подчинение)</c:v>
                </c:pt>
              </c:strCache>
            </c:strRef>
          </c:cat>
          <c:val>
            <c:numRef>
              <c:f>'[Ф3_Статистика по отметкам4.xlsx]МАТ'!$H$2:$H$15</c:f>
              <c:numCache>
                <c:formatCode>General</c:formatCode>
                <c:ptCount val="14"/>
                <c:pt idx="0">
                  <c:v>13.78</c:v>
                </c:pt>
                <c:pt idx="1">
                  <c:v>7.2</c:v>
                </c:pt>
                <c:pt idx="2">
                  <c:v>0</c:v>
                </c:pt>
                <c:pt idx="3">
                  <c:v>7.14</c:v>
                </c:pt>
                <c:pt idx="4">
                  <c:v>4.3499999999999996</c:v>
                </c:pt>
                <c:pt idx="5">
                  <c:v>13.79</c:v>
                </c:pt>
                <c:pt idx="6">
                  <c:v>1.1000000000000001</c:v>
                </c:pt>
                <c:pt idx="7">
                  <c:v>1.04</c:v>
                </c:pt>
                <c:pt idx="8">
                  <c:v>1.72</c:v>
                </c:pt>
                <c:pt idx="9">
                  <c:v>44.44</c:v>
                </c:pt>
                <c:pt idx="10">
                  <c:v>0</c:v>
                </c:pt>
                <c:pt idx="11">
                  <c:v>9.09</c:v>
                </c:pt>
                <c:pt idx="12">
                  <c:v>11.11</c:v>
                </c:pt>
                <c:pt idx="13">
                  <c:v>29.17</c:v>
                </c:pt>
              </c:numCache>
            </c:numRef>
          </c:val>
          <c:extLst>
            <c:ext xmlns:c16="http://schemas.microsoft.com/office/drawing/2014/chart" uri="{C3380CC4-5D6E-409C-BE32-E72D297353CC}">
              <c16:uniqueId val="{00000003-D7E9-4BC4-8B64-1F3CC0880DED}"/>
            </c:ext>
          </c:extLst>
        </c:ser>
        <c:dLbls>
          <c:dLblPos val="ctr"/>
          <c:showLegendKey val="0"/>
          <c:showVal val="1"/>
          <c:showCatName val="0"/>
          <c:showSerName val="0"/>
          <c:showPercent val="0"/>
          <c:showBubbleSize val="0"/>
        </c:dLbls>
        <c:gapWidth val="50"/>
        <c:overlap val="100"/>
        <c:axId val="341699520"/>
        <c:axId val="341692464"/>
      </c:barChart>
      <c:catAx>
        <c:axId val="34169952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2464"/>
        <c:crosses val="autoZero"/>
        <c:auto val="1"/>
        <c:lblAlgn val="ctr"/>
        <c:lblOffset val="100"/>
        <c:noMultiLvlLbl val="0"/>
      </c:catAx>
      <c:valAx>
        <c:axId val="34169246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95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7.08</c:v>
                </c:pt>
                <c:pt idx="1">
                  <c:v>6.36</c:v>
                </c:pt>
                <c:pt idx="2">
                  <c:v>5.21</c:v>
                </c:pt>
                <c:pt idx="3">
                  <c:v>8.08</c:v>
                </c:pt>
                <c:pt idx="4">
                  <c:v>2.73</c:v>
                </c:pt>
                <c:pt idx="5">
                  <c:v>5.1100000000000003</c:v>
                </c:pt>
                <c:pt idx="6">
                  <c:v>4.12</c:v>
                </c:pt>
                <c:pt idx="7">
                  <c:v>6.8</c:v>
                </c:pt>
                <c:pt idx="8">
                  <c:v>1.56</c:v>
                </c:pt>
                <c:pt idx="9">
                  <c:v>4.2300000000000004</c:v>
                </c:pt>
                <c:pt idx="10">
                  <c:v>1.81</c:v>
                </c:pt>
                <c:pt idx="11">
                  <c:v>3.41</c:v>
                </c:pt>
                <c:pt idx="12">
                  <c:v>8.52</c:v>
                </c:pt>
                <c:pt idx="13">
                  <c:v>5.45</c:v>
                </c:pt>
                <c:pt idx="14">
                  <c:v>8.33</c:v>
                </c:pt>
                <c:pt idx="15">
                  <c:v>7.78</c:v>
                </c:pt>
                <c:pt idx="16">
                  <c:v>4.17</c:v>
                </c:pt>
                <c:pt idx="17">
                  <c:v>8.14</c:v>
                </c:pt>
                <c:pt idx="18">
                  <c:v>6.44</c:v>
                </c:pt>
                <c:pt idx="19">
                  <c:v>5.08</c:v>
                </c:pt>
                <c:pt idx="20">
                  <c:v>6.02</c:v>
                </c:pt>
                <c:pt idx="21">
                  <c:v>5.6</c:v>
                </c:pt>
                <c:pt idx="22">
                  <c:v>7.05</c:v>
                </c:pt>
                <c:pt idx="23">
                  <c:v>1.43</c:v>
                </c:pt>
                <c:pt idx="24">
                  <c:v>8.65</c:v>
                </c:pt>
                <c:pt idx="25">
                  <c:v>3.19</c:v>
                </c:pt>
                <c:pt idx="26">
                  <c:v>8.93</c:v>
                </c:pt>
                <c:pt idx="27">
                  <c:v>4.51</c:v>
                </c:pt>
                <c:pt idx="28">
                  <c:v>0.81</c:v>
                </c:pt>
                <c:pt idx="29">
                  <c:v>5.07</c:v>
                </c:pt>
                <c:pt idx="30">
                  <c:v>11.48</c:v>
                </c:pt>
                <c:pt idx="31">
                  <c:v>6.29</c:v>
                </c:pt>
                <c:pt idx="32">
                  <c:v>7.92</c:v>
                </c:pt>
                <c:pt idx="33">
                  <c:v>9.26</c:v>
                </c:pt>
                <c:pt idx="34">
                  <c:v>4.9400000000000004</c:v>
                </c:pt>
                <c:pt idx="35">
                  <c:v>4.24</c:v>
                </c:pt>
              </c:numCache>
            </c:numRef>
          </c:val>
          <c:extLst>
            <c:ext xmlns:c16="http://schemas.microsoft.com/office/drawing/2014/chart" uri="{C3380CC4-5D6E-409C-BE32-E72D297353CC}">
              <c16:uniqueId val="{00000000-DFA4-4E20-B7FD-A2389353E4D3}"/>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47.68</c:v>
                </c:pt>
                <c:pt idx="1">
                  <c:v>51.75</c:v>
                </c:pt>
                <c:pt idx="2">
                  <c:v>57.29</c:v>
                </c:pt>
                <c:pt idx="3">
                  <c:v>46.12</c:v>
                </c:pt>
                <c:pt idx="4">
                  <c:v>53.31</c:v>
                </c:pt>
                <c:pt idx="5">
                  <c:v>55.32</c:v>
                </c:pt>
                <c:pt idx="6">
                  <c:v>64.790000000000006</c:v>
                </c:pt>
                <c:pt idx="7">
                  <c:v>50.81</c:v>
                </c:pt>
                <c:pt idx="8">
                  <c:v>61.72</c:v>
                </c:pt>
                <c:pt idx="9">
                  <c:v>33.799999999999997</c:v>
                </c:pt>
                <c:pt idx="10">
                  <c:v>57.61</c:v>
                </c:pt>
                <c:pt idx="11">
                  <c:v>61.36</c:v>
                </c:pt>
                <c:pt idx="12">
                  <c:v>60.8</c:v>
                </c:pt>
                <c:pt idx="13">
                  <c:v>62.62</c:v>
                </c:pt>
                <c:pt idx="14">
                  <c:v>59.72</c:v>
                </c:pt>
                <c:pt idx="15">
                  <c:v>53.7</c:v>
                </c:pt>
                <c:pt idx="16">
                  <c:v>45.37</c:v>
                </c:pt>
                <c:pt idx="17">
                  <c:v>57.98</c:v>
                </c:pt>
                <c:pt idx="18">
                  <c:v>57.94</c:v>
                </c:pt>
                <c:pt idx="19">
                  <c:v>54.04</c:v>
                </c:pt>
                <c:pt idx="20">
                  <c:v>60.18</c:v>
                </c:pt>
                <c:pt idx="21">
                  <c:v>51.37</c:v>
                </c:pt>
                <c:pt idx="22">
                  <c:v>59.47</c:v>
                </c:pt>
                <c:pt idx="23">
                  <c:v>52.14</c:v>
                </c:pt>
                <c:pt idx="24">
                  <c:v>46.63</c:v>
                </c:pt>
                <c:pt idx="25">
                  <c:v>47.34</c:v>
                </c:pt>
                <c:pt idx="26">
                  <c:v>55.36</c:v>
                </c:pt>
                <c:pt idx="27">
                  <c:v>54.32</c:v>
                </c:pt>
                <c:pt idx="28">
                  <c:v>50</c:v>
                </c:pt>
                <c:pt idx="29">
                  <c:v>49.09</c:v>
                </c:pt>
                <c:pt idx="30">
                  <c:v>61.11</c:v>
                </c:pt>
                <c:pt idx="31">
                  <c:v>58.74</c:v>
                </c:pt>
                <c:pt idx="32">
                  <c:v>56.75</c:v>
                </c:pt>
                <c:pt idx="33">
                  <c:v>61.04</c:v>
                </c:pt>
                <c:pt idx="34">
                  <c:v>58.14</c:v>
                </c:pt>
                <c:pt idx="35">
                  <c:v>31.92</c:v>
                </c:pt>
              </c:numCache>
            </c:numRef>
          </c:val>
          <c:extLst>
            <c:ext xmlns:c16="http://schemas.microsoft.com/office/drawing/2014/chart" uri="{C3380CC4-5D6E-409C-BE32-E72D297353CC}">
              <c16:uniqueId val="{00000001-DFA4-4E20-B7FD-A2389353E4D3}"/>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36</c:v>
                </c:pt>
                <c:pt idx="1">
                  <c:v>34.03</c:v>
                </c:pt>
                <c:pt idx="2">
                  <c:v>33.33</c:v>
                </c:pt>
                <c:pt idx="3">
                  <c:v>36.36</c:v>
                </c:pt>
                <c:pt idx="4">
                  <c:v>36.869999999999997</c:v>
                </c:pt>
                <c:pt idx="5">
                  <c:v>31.91</c:v>
                </c:pt>
                <c:pt idx="6">
                  <c:v>24.34</c:v>
                </c:pt>
                <c:pt idx="7">
                  <c:v>37.22</c:v>
                </c:pt>
                <c:pt idx="8">
                  <c:v>32.81</c:v>
                </c:pt>
                <c:pt idx="9">
                  <c:v>47.89</c:v>
                </c:pt>
                <c:pt idx="10">
                  <c:v>36.590000000000003</c:v>
                </c:pt>
                <c:pt idx="11">
                  <c:v>30.68</c:v>
                </c:pt>
                <c:pt idx="12">
                  <c:v>27.27</c:v>
                </c:pt>
                <c:pt idx="13">
                  <c:v>28.47</c:v>
                </c:pt>
                <c:pt idx="14">
                  <c:v>29.17</c:v>
                </c:pt>
                <c:pt idx="15">
                  <c:v>34.630000000000003</c:v>
                </c:pt>
                <c:pt idx="16">
                  <c:v>42.59</c:v>
                </c:pt>
                <c:pt idx="17">
                  <c:v>28.99</c:v>
                </c:pt>
                <c:pt idx="18">
                  <c:v>29.61</c:v>
                </c:pt>
                <c:pt idx="19">
                  <c:v>34.18</c:v>
                </c:pt>
                <c:pt idx="20">
                  <c:v>30.27</c:v>
                </c:pt>
                <c:pt idx="21">
                  <c:v>35.53</c:v>
                </c:pt>
                <c:pt idx="22">
                  <c:v>29.52</c:v>
                </c:pt>
                <c:pt idx="23">
                  <c:v>32.86</c:v>
                </c:pt>
                <c:pt idx="24">
                  <c:v>36.06</c:v>
                </c:pt>
                <c:pt idx="25">
                  <c:v>42.55</c:v>
                </c:pt>
                <c:pt idx="26">
                  <c:v>29.46</c:v>
                </c:pt>
                <c:pt idx="27">
                  <c:v>35.53</c:v>
                </c:pt>
                <c:pt idx="28">
                  <c:v>40.32</c:v>
                </c:pt>
                <c:pt idx="29">
                  <c:v>37.119999999999997</c:v>
                </c:pt>
                <c:pt idx="30">
                  <c:v>23.7</c:v>
                </c:pt>
                <c:pt idx="31">
                  <c:v>29.37</c:v>
                </c:pt>
                <c:pt idx="32">
                  <c:v>28.91</c:v>
                </c:pt>
                <c:pt idx="33">
                  <c:v>25.61</c:v>
                </c:pt>
                <c:pt idx="34">
                  <c:v>29.36</c:v>
                </c:pt>
                <c:pt idx="35">
                  <c:v>35.15</c:v>
                </c:pt>
              </c:numCache>
            </c:numRef>
          </c:val>
          <c:extLst>
            <c:ext xmlns:c16="http://schemas.microsoft.com/office/drawing/2014/chart" uri="{C3380CC4-5D6E-409C-BE32-E72D297353CC}">
              <c16:uniqueId val="{00000002-DFA4-4E20-B7FD-A2389353E4D3}"/>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9.25</c:v>
                </c:pt>
                <c:pt idx="1">
                  <c:v>7.85</c:v>
                </c:pt>
                <c:pt idx="2">
                  <c:v>4.17</c:v>
                </c:pt>
                <c:pt idx="3">
                  <c:v>9.43</c:v>
                </c:pt>
                <c:pt idx="4">
                  <c:v>7.09</c:v>
                </c:pt>
                <c:pt idx="5">
                  <c:v>7.66</c:v>
                </c:pt>
                <c:pt idx="6">
                  <c:v>6.74</c:v>
                </c:pt>
                <c:pt idx="7">
                  <c:v>5.18</c:v>
                </c:pt>
                <c:pt idx="8">
                  <c:v>3.91</c:v>
                </c:pt>
                <c:pt idx="9">
                  <c:v>14.08</c:v>
                </c:pt>
                <c:pt idx="10">
                  <c:v>3.99</c:v>
                </c:pt>
                <c:pt idx="11">
                  <c:v>4.55</c:v>
                </c:pt>
                <c:pt idx="12">
                  <c:v>3.41</c:v>
                </c:pt>
                <c:pt idx="13">
                  <c:v>3.47</c:v>
                </c:pt>
                <c:pt idx="14">
                  <c:v>2.78</c:v>
                </c:pt>
                <c:pt idx="15">
                  <c:v>3.89</c:v>
                </c:pt>
                <c:pt idx="16">
                  <c:v>7.87</c:v>
                </c:pt>
                <c:pt idx="17">
                  <c:v>4.8899999999999997</c:v>
                </c:pt>
                <c:pt idx="18">
                  <c:v>6.01</c:v>
                </c:pt>
                <c:pt idx="19">
                  <c:v>6.7</c:v>
                </c:pt>
                <c:pt idx="20">
                  <c:v>3.54</c:v>
                </c:pt>
                <c:pt idx="21">
                  <c:v>7.5</c:v>
                </c:pt>
                <c:pt idx="22">
                  <c:v>3.96</c:v>
                </c:pt>
                <c:pt idx="23">
                  <c:v>13.57</c:v>
                </c:pt>
                <c:pt idx="24">
                  <c:v>8.65</c:v>
                </c:pt>
                <c:pt idx="25">
                  <c:v>6.91</c:v>
                </c:pt>
                <c:pt idx="26">
                  <c:v>6.25</c:v>
                </c:pt>
                <c:pt idx="27">
                  <c:v>5.64</c:v>
                </c:pt>
                <c:pt idx="28">
                  <c:v>8.8699999999999992</c:v>
                </c:pt>
                <c:pt idx="29">
                  <c:v>8.7200000000000006</c:v>
                </c:pt>
                <c:pt idx="30">
                  <c:v>3.7</c:v>
                </c:pt>
                <c:pt idx="31">
                  <c:v>5.59</c:v>
                </c:pt>
                <c:pt idx="32">
                  <c:v>6.42</c:v>
                </c:pt>
                <c:pt idx="33">
                  <c:v>4.09</c:v>
                </c:pt>
                <c:pt idx="34">
                  <c:v>7.56</c:v>
                </c:pt>
                <c:pt idx="35">
                  <c:v>28.69</c:v>
                </c:pt>
              </c:numCache>
            </c:numRef>
          </c:val>
          <c:extLst>
            <c:ext xmlns:c16="http://schemas.microsoft.com/office/drawing/2014/chart" uri="{C3380CC4-5D6E-409C-BE32-E72D297353CC}">
              <c16:uniqueId val="{00000003-DFA4-4E20-B7FD-A2389353E4D3}"/>
            </c:ext>
          </c:extLst>
        </c:ser>
        <c:dLbls>
          <c:dLblPos val="ctr"/>
          <c:showLegendKey val="0"/>
          <c:showVal val="1"/>
          <c:showCatName val="0"/>
          <c:showSerName val="0"/>
          <c:showPercent val="0"/>
          <c:showBubbleSize val="0"/>
        </c:dLbls>
        <c:gapWidth val="50"/>
        <c:overlap val="100"/>
        <c:axId val="334928272"/>
        <c:axId val="334922784"/>
      </c:barChart>
      <c:catAx>
        <c:axId val="33492827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2784"/>
        <c:crosses val="autoZero"/>
        <c:auto val="1"/>
        <c:lblAlgn val="ctr"/>
        <c:lblOffset val="100"/>
        <c:noMultiLvlLbl val="0"/>
      </c:catAx>
      <c:valAx>
        <c:axId val="3349227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82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отметкам4.xlsx]МАТ'!$E$2:$E$9</c:f>
              <c:numCache>
                <c:formatCode>General</c:formatCode>
                <c:ptCount val="8"/>
                <c:pt idx="0">
                  <c:v>4.8600000000000003</c:v>
                </c:pt>
                <c:pt idx="1">
                  <c:v>4.46</c:v>
                </c:pt>
                <c:pt idx="2">
                  <c:v>4</c:v>
                </c:pt>
                <c:pt idx="3">
                  <c:v>4.17</c:v>
                </c:pt>
                <c:pt idx="4">
                  <c:v>9.6199999999999992</c:v>
                </c:pt>
                <c:pt idx="5">
                  <c:v>0</c:v>
                </c:pt>
                <c:pt idx="6">
                  <c:v>9.09</c:v>
                </c:pt>
                <c:pt idx="7">
                  <c:v>4.95</c:v>
                </c:pt>
              </c:numCache>
            </c:numRef>
          </c:val>
          <c:extLst>
            <c:ext xmlns:c16="http://schemas.microsoft.com/office/drawing/2014/chart" uri="{C3380CC4-5D6E-409C-BE32-E72D297353CC}">
              <c16:uniqueId val="{00000000-2748-4044-AF5E-E1A8444556EF}"/>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отметкам4.xlsx]МАТ'!$F$2:$F$9</c:f>
              <c:numCache>
                <c:formatCode>General</c:formatCode>
                <c:ptCount val="8"/>
                <c:pt idx="0">
                  <c:v>34.15</c:v>
                </c:pt>
                <c:pt idx="1">
                  <c:v>43.95</c:v>
                </c:pt>
                <c:pt idx="2">
                  <c:v>28</c:v>
                </c:pt>
                <c:pt idx="3">
                  <c:v>56.25</c:v>
                </c:pt>
                <c:pt idx="4">
                  <c:v>48.08</c:v>
                </c:pt>
                <c:pt idx="5">
                  <c:v>38.96</c:v>
                </c:pt>
                <c:pt idx="6">
                  <c:v>54.55</c:v>
                </c:pt>
                <c:pt idx="7">
                  <c:v>42.57</c:v>
                </c:pt>
              </c:numCache>
            </c:numRef>
          </c:val>
          <c:extLst>
            <c:ext xmlns:c16="http://schemas.microsoft.com/office/drawing/2014/chart" uri="{C3380CC4-5D6E-409C-BE32-E72D297353CC}">
              <c16:uniqueId val="{00000001-2748-4044-AF5E-E1A8444556EF}"/>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отметкам4.xlsx]МАТ'!$G$2:$G$9</c:f>
              <c:numCache>
                <c:formatCode>General</c:formatCode>
                <c:ptCount val="8"/>
                <c:pt idx="0">
                  <c:v>46.18</c:v>
                </c:pt>
                <c:pt idx="1">
                  <c:v>43.31</c:v>
                </c:pt>
                <c:pt idx="2">
                  <c:v>68</c:v>
                </c:pt>
                <c:pt idx="3">
                  <c:v>31.25</c:v>
                </c:pt>
                <c:pt idx="4">
                  <c:v>32.69</c:v>
                </c:pt>
                <c:pt idx="5">
                  <c:v>49.35</c:v>
                </c:pt>
                <c:pt idx="6">
                  <c:v>36.36</c:v>
                </c:pt>
                <c:pt idx="7">
                  <c:v>44.55</c:v>
                </c:pt>
              </c:numCache>
            </c:numRef>
          </c:val>
          <c:extLst>
            <c:ext xmlns:c16="http://schemas.microsoft.com/office/drawing/2014/chart" uri="{C3380CC4-5D6E-409C-BE32-E72D297353CC}">
              <c16:uniqueId val="{00000002-2748-4044-AF5E-E1A8444556EF}"/>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отметкам4.xlsx]МАТ'!$A$2:$A$9</c:f>
              <c:strCache>
                <c:ptCount val="8"/>
                <c:pt idx="0">
                  <c:v>РФ</c:v>
                </c:pt>
                <c:pt idx="1">
                  <c:v>Приморский край</c:v>
                </c:pt>
                <c:pt idx="2">
                  <c:v>Городской округ Большой Камень</c:v>
                </c:pt>
                <c:pt idx="3">
                  <c:v>Дальнереченский городской округ</c:v>
                </c:pt>
                <c:pt idx="4">
                  <c:v>Муниципальный округ Спасск-Дальний</c:v>
                </c:pt>
                <c:pt idx="5">
                  <c:v>Уссурийский городской округ</c:v>
                </c:pt>
                <c:pt idx="6">
                  <c:v>Пограничный муниципальный округ</c:v>
                </c:pt>
                <c:pt idx="7">
                  <c:v>Находкинский городской округ</c:v>
                </c:pt>
              </c:strCache>
            </c:strRef>
          </c:cat>
          <c:val>
            <c:numRef>
              <c:f>'[Ф3_Статистика по отметкам4.xlsx]МАТ'!$H$2:$H$9</c:f>
              <c:numCache>
                <c:formatCode>General</c:formatCode>
                <c:ptCount val="8"/>
                <c:pt idx="0">
                  <c:v>14.81</c:v>
                </c:pt>
                <c:pt idx="1">
                  <c:v>8.2799999999999994</c:v>
                </c:pt>
                <c:pt idx="2">
                  <c:v>0</c:v>
                </c:pt>
                <c:pt idx="3">
                  <c:v>8.33</c:v>
                </c:pt>
                <c:pt idx="4">
                  <c:v>9.6199999999999992</c:v>
                </c:pt>
                <c:pt idx="5">
                  <c:v>11.69</c:v>
                </c:pt>
                <c:pt idx="6">
                  <c:v>0</c:v>
                </c:pt>
                <c:pt idx="7">
                  <c:v>7.92</c:v>
                </c:pt>
              </c:numCache>
            </c:numRef>
          </c:val>
          <c:extLst>
            <c:ext xmlns:c16="http://schemas.microsoft.com/office/drawing/2014/chart" uri="{C3380CC4-5D6E-409C-BE32-E72D297353CC}">
              <c16:uniqueId val="{00000003-2748-4044-AF5E-E1A8444556EF}"/>
            </c:ext>
          </c:extLst>
        </c:ser>
        <c:dLbls>
          <c:dLblPos val="ctr"/>
          <c:showLegendKey val="0"/>
          <c:showVal val="1"/>
          <c:showCatName val="0"/>
          <c:showSerName val="0"/>
          <c:showPercent val="0"/>
          <c:showBubbleSize val="0"/>
        </c:dLbls>
        <c:gapWidth val="50"/>
        <c:overlap val="100"/>
        <c:axId val="334924352"/>
        <c:axId val="334926312"/>
      </c:barChart>
      <c:catAx>
        <c:axId val="33492435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6312"/>
        <c:crosses val="autoZero"/>
        <c:auto val="1"/>
        <c:lblAlgn val="ctr"/>
        <c:lblOffset val="100"/>
        <c:noMultiLvlLbl val="0"/>
      </c:catAx>
      <c:valAx>
        <c:axId val="33492631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435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4.4400000000000004</c:v>
                </c:pt>
                <c:pt idx="1">
                  <c:v>3.66</c:v>
                </c:pt>
                <c:pt idx="2">
                  <c:v>5.13</c:v>
                </c:pt>
                <c:pt idx="3">
                  <c:v>4.8899999999999997</c:v>
                </c:pt>
                <c:pt idx="4">
                  <c:v>1.35</c:v>
                </c:pt>
                <c:pt idx="5">
                  <c:v>4.55</c:v>
                </c:pt>
                <c:pt idx="6">
                  <c:v>1.3</c:v>
                </c:pt>
                <c:pt idx="7">
                  <c:v>1.72</c:v>
                </c:pt>
                <c:pt idx="8">
                  <c:v>5.88</c:v>
                </c:pt>
                <c:pt idx="9">
                  <c:v>0</c:v>
                </c:pt>
                <c:pt idx="10">
                  <c:v>0</c:v>
                </c:pt>
                <c:pt idx="11">
                  <c:v>0</c:v>
                </c:pt>
                <c:pt idx="12">
                  <c:v>0</c:v>
                </c:pt>
                <c:pt idx="13">
                  <c:v>7.8</c:v>
                </c:pt>
                <c:pt idx="14">
                  <c:v>13.64</c:v>
                </c:pt>
                <c:pt idx="15">
                  <c:v>3.74</c:v>
                </c:pt>
                <c:pt idx="16">
                  <c:v>1.85</c:v>
                </c:pt>
                <c:pt idx="17">
                  <c:v>3.42</c:v>
                </c:pt>
                <c:pt idx="18">
                  <c:v>3.77</c:v>
                </c:pt>
                <c:pt idx="19">
                  <c:v>1.52</c:v>
                </c:pt>
                <c:pt idx="20">
                  <c:v>5.32</c:v>
                </c:pt>
                <c:pt idx="21">
                  <c:v>4.05</c:v>
                </c:pt>
                <c:pt idx="22">
                  <c:v>3.85</c:v>
                </c:pt>
                <c:pt idx="23">
                  <c:v>0</c:v>
                </c:pt>
                <c:pt idx="24">
                  <c:v>4.76</c:v>
                </c:pt>
                <c:pt idx="25">
                  <c:v>2.94</c:v>
                </c:pt>
                <c:pt idx="26">
                  <c:v>4.55</c:v>
                </c:pt>
                <c:pt idx="27">
                  <c:v>2.74</c:v>
                </c:pt>
                <c:pt idx="28">
                  <c:v>1.92</c:v>
                </c:pt>
                <c:pt idx="29">
                  <c:v>2.16</c:v>
                </c:pt>
                <c:pt idx="30">
                  <c:v>2.83</c:v>
                </c:pt>
                <c:pt idx="31">
                  <c:v>3.23</c:v>
                </c:pt>
                <c:pt idx="32">
                  <c:v>3.31</c:v>
                </c:pt>
                <c:pt idx="33">
                  <c:v>1.43</c:v>
                </c:pt>
                <c:pt idx="34">
                  <c:v>1.5</c:v>
                </c:pt>
                <c:pt idx="35">
                  <c:v>2.02</c:v>
                </c:pt>
              </c:numCache>
            </c:numRef>
          </c:val>
          <c:extLst>
            <c:ext xmlns:c16="http://schemas.microsoft.com/office/drawing/2014/chart" uri="{C3380CC4-5D6E-409C-BE32-E72D297353CC}">
              <c16:uniqueId val="{00000000-FFED-4E03-8FB9-FD5076DB5728}"/>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43.44</c:v>
                </c:pt>
                <c:pt idx="1">
                  <c:v>46.88</c:v>
                </c:pt>
                <c:pt idx="2">
                  <c:v>61.54</c:v>
                </c:pt>
                <c:pt idx="3">
                  <c:v>47.53</c:v>
                </c:pt>
                <c:pt idx="4">
                  <c:v>44.82</c:v>
                </c:pt>
                <c:pt idx="5">
                  <c:v>42.42</c:v>
                </c:pt>
                <c:pt idx="6">
                  <c:v>44.16</c:v>
                </c:pt>
                <c:pt idx="7">
                  <c:v>39.659999999999997</c:v>
                </c:pt>
                <c:pt idx="8">
                  <c:v>47.06</c:v>
                </c:pt>
                <c:pt idx="9">
                  <c:v>61.36</c:v>
                </c:pt>
                <c:pt idx="10">
                  <c:v>50.65</c:v>
                </c:pt>
                <c:pt idx="11">
                  <c:v>70.37</c:v>
                </c:pt>
                <c:pt idx="12">
                  <c:v>62.07</c:v>
                </c:pt>
                <c:pt idx="13">
                  <c:v>55.32</c:v>
                </c:pt>
                <c:pt idx="14">
                  <c:v>31.82</c:v>
                </c:pt>
                <c:pt idx="15">
                  <c:v>47.66</c:v>
                </c:pt>
                <c:pt idx="16">
                  <c:v>34.26</c:v>
                </c:pt>
                <c:pt idx="17">
                  <c:v>45.3</c:v>
                </c:pt>
                <c:pt idx="18">
                  <c:v>59.43</c:v>
                </c:pt>
                <c:pt idx="19">
                  <c:v>42.42</c:v>
                </c:pt>
                <c:pt idx="20">
                  <c:v>42.02</c:v>
                </c:pt>
                <c:pt idx="21">
                  <c:v>47.36</c:v>
                </c:pt>
                <c:pt idx="22">
                  <c:v>58.97</c:v>
                </c:pt>
                <c:pt idx="23">
                  <c:v>41.18</c:v>
                </c:pt>
                <c:pt idx="24">
                  <c:v>45.24</c:v>
                </c:pt>
                <c:pt idx="25">
                  <c:v>39.71</c:v>
                </c:pt>
                <c:pt idx="26">
                  <c:v>50</c:v>
                </c:pt>
                <c:pt idx="27">
                  <c:v>38.81</c:v>
                </c:pt>
                <c:pt idx="28">
                  <c:v>32.69</c:v>
                </c:pt>
                <c:pt idx="29">
                  <c:v>52.52</c:v>
                </c:pt>
                <c:pt idx="30">
                  <c:v>59.43</c:v>
                </c:pt>
                <c:pt idx="31">
                  <c:v>43.55</c:v>
                </c:pt>
                <c:pt idx="32">
                  <c:v>50.92</c:v>
                </c:pt>
                <c:pt idx="33">
                  <c:v>55.71</c:v>
                </c:pt>
                <c:pt idx="34">
                  <c:v>37.590000000000003</c:v>
                </c:pt>
                <c:pt idx="35">
                  <c:v>39.33</c:v>
                </c:pt>
              </c:numCache>
            </c:numRef>
          </c:val>
          <c:extLst>
            <c:ext xmlns:c16="http://schemas.microsoft.com/office/drawing/2014/chart" uri="{C3380CC4-5D6E-409C-BE32-E72D297353CC}">
              <c16:uniqueId val="{00000001-FFED-4E03-8FB9-FD5076DB5728}"/>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43.73</c:v>
                </c:pt>
                <c:pt idx="1">
                  <c:v>43.76</c:v>
                </c:pt>
                <c:pt idx="2">
                  <c:v>30.77</c:v>
                </c:pt>
                <c:pt idx="3">
                  <c:v>41.84</c:v>
                </c:pt>
                <c:pt idx="4">
                  <c:v>49.55</c:v>
                </c:pt>
                <c:pt idx="5">
                  <c:v>51.52</c:v>
                </c:pt>
                <c:pt idx="6">
                  <c:v>49.35</c:v>
                </c:pt>
                <c:pt idx="7">
                  <c:v>52.59</c:v>
                </c:pt>
                <c:pt idx="8">
                  <c:v>45.1</c:v>
                </c:pt>
                <c:pt idx="9">
                  <c:v>38.64</c:v>
                </c:pt>
                <c:pt idx="10">
                  <c:v>48.05</c:v>
                </c:pt>
                <c:pt idx="11">
                  <c:v>29.63</c:v>
                </c:pt>
                <c:pt idx="12">
                  <c:v>36.21</c:v>
                </c:pt>
                <c:pt idx="13">
                  <c:v>34.75</c:v>
                </c:pt>
                <c:pt idx="14">
                  <c:v>47.73</c:v>
                </c:pt>
                <c:pt idx="15">
                  <c:v>42.99</c:v>
                </c:pt>
                <c:pt idx="16">
                  <c:v>51.85</c:v>
                </c:pt>
                <c:pt idx="17">
                  <c:v>48.72</c:v>
                </c:pt>
                <c:pt idx="18">
                  <c:v>32.08</c:v>
                </c:pt>
                <c:pt idx="19">
                  <c:v>43.94</c:v>
                </c:pt>
                <c:pt idx="20">
                  <c:v>47.34</c:v>
                </c:pt>
                <c:pt idx="21">
                  <c:v>45.15</c:v>
                </c:pt>
                <c:pt idx="22">
                  <c:v>32.049999999999997</c:v>
                </c:pt>
                <c:pt idx="23">
                  <c:v>45.59</c:v>
                </c:pt>
                <c:pt idx="24">
                  <c:v>42.86</c:v>
                </c:pt>
                <c:pt idx="25">
                  <c:v>50</c:v>
                </c:pt>
                <c:pt idx="26">
                  <c:v>43.18</c:v>
                </c:pt>
                <c:pt idx="27">
                  <c:v>49.77</c:v>
                </c:pt>
                <c:pt idx="28">
                  <c:v>61.54</c:v>
                </c:pt>
                <c:pt idx="29">
                  <c:v>41.01</c:v>
                </c:pt>
                <c:pt idx="30">
                  <c:v>33.96</c:v>
                </c:pt>
                <c:pt idx="31">
                  <c:v>45.16</c:v>
                </c:pt>
                <c:pt idx="32">
                  <c:v>40.99</c:v>
                </c:pt>
                <c:pt idx="33">
                  <c:v>37.86</c:v>
                </c:pt>
                <c:pt idx="34">
                  <c:v>50.38</c:v>
                </c:pt>
                <c:pt idx="35">
                  <c:v>47.19</c:v>
                </c:pt>
              </c:numCache>
            </c:numRef>
          </c:val>
          <c:extLst>
            <c:ext xmlns:c16="http://schemas.microsoft.com/office/drawing/2014/chart" uri="{C3380CC4-5D6E-409C-BE32-E72D297353CC}">
              <c16:uniqueId val="{00000002-FFED-4E03-8FB9-FD5076DB5728}"/>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8.39</c:v>
                </c:pt>
                <c:pt idx="1">
                  <c:v>5.71</c:v>
                </c:pt>
                <c:pt idx="2">
                  <c:v>2.56</c:v>
                </c:pt>
                <c:pt idx="3">
                  <c:v>5.74</c:v>
                </c:pt>
                <c:pt idx="4">
                  <c:v>4.28</c:v>
                </c:pt>
                <c:pt idx="5">
                  <c:v>1.52</c:v>
                </c:pt>
                <c:pt idx="6">
                  <c:v>5.19</c:v>
                </c:pt>
                <c:pt idx="7">
                  <c:v>6.03</c:v>
                </c:pt>
                <c:pt idx="8">
                  <c:v>1.96</c:v>
                </c:pt>
                <c:pt idx="9">
                  <c:v>0</c:v>
                </c:pt>
                <c:pt idx="10">
                  <c:v>1.3</c:v>
                </c:pt>
                <c:pt idx="11">
                  <c:v>0</c:v>
                </c:pt>
                <c:pt idx="12">
                  <c:v>1.72</c:v>
                </c:pt>
                <c:pt idx="13">
                  <c:v>2.13</c:v>
                </c:pt>
                <c:pt idx="14">
                  <c:v>6.82</c:v>
                </c:pt>
                <c:pt idx="15">
                  <c:v>5.61</c:v>
                </c:pt>
                <c:pt idx="16">
                  <c:v>12.04</c:v>
                </c:pt>
                <c:pt idx="17">
                  <c:v>2.56</c:v>
                </c:pt>
                <c:pt idx="18">
                  <c:v>4.72</c:v>
                </c:pt>
                <c:pt idx="19">
                  <c:v>12.12</c:v>
                </c:pt>
                <c:pt idx="20">
                  <c:v>5.32</c:v>
                </c:pt>
                <c:pt idx="21">
                  <c:v>3.44</c:v>
                </c:pt>
                <c:pt idx="22">
                  <c:v>5.13</c:v>
                </c:pt>
                <c:pt idx="23">
                  <c:v>13.24</c:v>
                </c:pt>
                <c:pt idx="24">
                  <c:v>7.14</c:v>
                </c:pt>
                <c:pt idx="25">
                  <c:v>7.35</c:v>
                </c:pt>
                <c:pt idx="26">
                  <c:v>2.27</c:v>
                </c:pt>
                <c:pt idx="27">
                  <c:v>8.68</c:v>
                </c:pt>
                <c:pt idx="28">
                  <c:v>3.85</c:v>
                </c:pt>
                <c:pt idx="29">
                  <c:v>4.32</c:v>
                </c:pt>
                <c:pt idx="30">
                  <c:v>3.77</c:v>
                </c:pt>
                <c:pt idx="31">
                  <c:v>8.06</c:v>
                </c:pt>
                <c:pt idx="32">
                  <c:v>4.78</c:v>
                </c:pt>
                <c:pt idx="33">
                  <c:v>5</c:v>
                </c:pt>
                <c:pt idx="34">
                  <c:v>10.53</c:v>
                </c:pt>
                <c:pt idx="35">
                  <c:v>11.46</c:v>
                </c:pt>
              </c:numCache>
            </c:numRef>
          </c:val>
          <c:extLst>
            <c:ext xmlns:c16="http://schemas.microsoft.com/office/drawing/2014/chart" uri="{C3380CC4-5D6E-409C-BE32-E72D297353CC}">
              <c16:uniqueId val="{00000003-FFED-4E03-8FB9-FD5076DB5728}"/>
            </c:ext>
          </c:extLst>
        </c:ser>
        <c:dLbls>
          <c:dLblPos val="ctr"/>
          <c:showLegendKey val="0"/>
          <c:showVal val="1"/>
          <c:showCatName val="0"/>
          <c:showSerName val="0"/>
          <c:showPercent val="0"/>
          <c:showBubbleSize val="0"/>
        </c:dLbls>
        <c:gapWidth val="50"/>
        <c:overlap val="100"/>
        <c:axId val="334929840"/>
        <c:axId val="334927488"/>
      </c:barChart>
      <c:catAx>
        <c:axId val="33492984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34927488"/>
        <c:crosses val="autoZero"/>
        <c:auto val="1"/>
        <c:lblAlgn val="ctr"/>
        <c:lblOffset val="100"/>
        <c:noMultiLvlLbl val="0"/>
      </c:catAx>
      <c:valAx>
        <c:axId val="3349274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492984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результатов4.xlsx]МАТ'!$A$3:$A$16</c:f>
              <c:strCache>
                <c:ptCount val="14"/>
                <c:pt idx="0">
                  <c:v>1. </c:v>
                </c:pt>
                <c:pt idx="1">
                  <c:v>2. </c:v>
                </c:pt>
                <c:pt idx="2">
                  <c:v>3. </c:v>
                </c:pt>
                <c:pt idx="3">
                  <c:v>4. </c:v>
                </c:pt>
                <c:pt idx="4">
                  <c:v>5.1</c:v>
                </c:pt>
                <c:pt idx="5">
                  <c:v>5.2</c:v>
                </c:pt>
                <c:pt idx="6">
                  <c:v>6.1</c:v>
                </c:pt>
                <c:pt idx="7">
                  <c:v>6.2</c:v>
                </c:pt>
                <c:pt idx="8">
                  <c:v>7. </c:v>
                </c:pt>
                <c:pt idx="9">
                  <c:v>8. </c:v>
                </c:pt>
                <c:pt idx="10">
                  <c:v>9.1</c:v>
                </c:pt>
                <c:pt idx="11">
                  <c:v>9.2</c:v>
                </c:pt>
                <c:pt idx="12">
                  <c:v>10. </c:v>
                </c:pt>
                <c:pt idx="13">
                  <c:v>11. </c:v>
                </c:pt>
              </c:strCache>
            </c:strRef>
          </c:cat>
          <c:val>
            <c:numRef>
              <c:f>'[Ф2.2_Достижение планируемых результатов4.xlsx]МАТ'!$E$3:$E$16</c:f>
              <c:numCache>
                <c:formatCode>General</c:formatCode>
                <c:ptCount val="14"/>
                <c:pt idx="0">
                  <c:v>92.78</c:v>
                </c:pt>
                <c:pt idx="1">
                  <c:v>83.91</c:v>
                </c:pt>
                <c:pt idx="2">
                  <c:v>82.39</c:v>
                </c:pt>
                <c:pt idx="3">
                  <c:v>64.92</c:v>
                </c:pt>
                <c:pt idx="4">
                  <c:v>71.55</c:v>
                </c:pt>
                <c:pt idx="5">
                  <c:v>58.18</c:v>
                </c:pt>
                <c:pt idx="6">
                  <c:v>93.66</c:v>
                </c:pt>
                <c:pt idx="7">
                  <c:v>84.54</c:v>
                </c:pt>
                <c:pt idx="8">
                  <c:v>64.31</c:v>
                </c:pt>
                <c:pt idx="9">
                  <c:v>46.67</c:v>
                </c:pt>
                <c:pt idx="10">
                  <c:v>51.62</c:v>
                </c:pt>
                <c:pt idx="11">
                  <c:v>46.06</c:v>
                </c:pt>
                <c:pt idx="12">
                  <c:v>66.05</c:v>
                </c:pt>
                <c:pt idx="13">
                  <c:v>16.649999999999999</c:v>
                </c:pt>
              </c:numCache>
            </c:numRef>
          </c:val>
          <c:extLst>
            <c:ext xmlns:c16="http://schemas.microsoft.com/office/drawing/2014/chart" uri="{C3380CC4-5D6E-409C-BE32-E72D297353CC}">
              <c16:uniqueId val="{00000000-F921-4511-BC89-BF842B4EEAD6}"/>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результатов4.xlsx]МАТ'!$A$3:$A$16</c:f>
              <c:strCache>
                <c:ptCount val="14"/>
                <c:pt idx="0">
                  <c:v>1. </c:v>
                </c:pt>
                <c:pt idx="1">
                  <c:v>2. </c:v>
                </c:pt>
                <c:pt idx="2">
                  <c:v>3. </c:v>
                </c:pt>
                <c:pt idx="3">
                  <c:v>4. </c:v>
                </c:pt>
                <c:pt idx="4">
                  <c:v>5.1</c:v>
                </c:pt>
                <c:pt idx="5">
                  <c:v>5.2</c:v>
                </c:pt>
                <c:pt idx="6">
                  <c:v>6.1</c:v>
                </c:pt>
                <c:pt idx="7">
                  <c:v>6.2</c:v>
                </c:pt>
                <c:pt idx="8">
                  <c:v>7. </c:v>
                </c:pt>
                <c:pt idx="9">
                  <c:v>8. </c:v>
                </c:pt>
                <c:pt idx="10">
                  <c:v>9.1</c:v>
                </c:pt>
                <c:pt idx="11">
                  <c:v>9.2</c:v>
                </c:pt>
                <c:pt idx="12">
                  <c:v>10. </c:v>
                </c:pt>
                <c:pt idx="13">
                  <c:v>11. </c:v>
                </c:pt>
              </c:strCache>
            </c:strRef>
          </c:cat>
          <c:val>
            <c:numRef>
              <c:f>'[Ф2.2_Достижение планируемых результатов4.xlsx]МАТ'!$F$3:$F$16</c:f>
              <c:numCache>
                <c:formatCode>General</c:formatCode>
                <c:ptCount val="14"/>
                <c:pt idx="0">
                  <c:v>92.21</c:v>
                </c:pt>
                <c:pt idx="1">
                  <c:v>81.400000000000006</c:v>
                </c:pt>
                <c:pt idx="2">
                  <c:v>81.33</c:v>
                </c:pt>
                <c:pt idx="3">
                  <c:v>60.56</c:v>
                </c:pt>
                <c:pt idx="4">
                  <c:v>67.27</c:v>
                </c:pt>
                <c:pt idx="5">
                  <c:v>53.37</c:v>
                </c:pt>
                <c:pt idx="6">
                  <c:v>92.79</c:v>
                </c:pt>
                <c:pt idx="7">
                  <c:v>82.34</c:v>
                </c:pt>
                <c:pt idx="8">
                  <c:v>60.5</c:v>
                </c:pt>
                <c:pt idx="9">
                  <c:v>40.9</c:v>
                </c:pt>
                <c:pt idx="10">
                  <c:v>48.53</c:v>
                </c:pt>
                <c:pt idx="11">
                  <c:v>42.32</c:v>
                </c:pt>
                <c:pt idx="12">
                  <c:v>65.430000000000007</c:v>
                </c:pt>
                <c:pt idx="13">
                  <c:v>15.61</c:v>
                </c:pt>
              </c:numCache>
            </c:numRef>
          </c:val>
          <c:extLst>
            <c:ext xmlns:c16="http://schemas.microsoft.com/office/drawing/2014/chart" uri="{C3380CC4-5D6E-409C-BE32-E72D297353CC}">
              <c16:uniqueId val="{00000001-F921-4511-BC89-BF842B4EEAD6}"/>
            </c:ext>
          </c:extLst>
        </c:ser>
        <c:dLbls>
          <c:dLblPos val="ctr"/>
          <c:showLegendKey val="0"/>
          <c:showVal val="1"/>
          <c:showCatName val="0"/>
          <c:showSerName val="0"/>
          <c:showPercent val="0"/>
          <c:showBubbleSize val="0"/>
        </c:dLbls>
        <c:gapWidth val="100"/>
        <c:overlap val="-24"/>
        <c:axId val="334925136"/>
        <c:axId val="334923176"/>
      </c:barChart>
      <c:catAx>
        <c:axId val="334925136"/>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34923176"/>
        <c:crosses val="autoZero"/>
        <c:auto val="1"/>
        <c:lblAlgn val="ctr"/>
        <c:lblOffset val="100"/>
        <c:noMultiLvlLbl val="0"/>
      </c:catAx>
      <c:valAx>
        <c:axId val="33492317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3492513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4.1</c:v>
                </c:pt>
                <c:pt idx="4">
                  <c:v>4.2</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результатов4.xlsx]МАТ'!$E$3:$E$20</c:f>
              <c:numCache>
                <c:formatCode>General</c:formatCode>
                <c:ptCount val="18"/>
                <c:pt idx="0">
                  <c:v>64.52</c:v>
                </c:pt>
                <c:pt idx="1">
                  <c:v>55.21</c:v>
                </c:pt>
                <c:pt idx="2">
                  <c:v>83.82</c:v>
                </c:pt>
                <c:pt idx="3">
                  <c:v>88.93</c:v>
                </c:pt>
                <c:pt idx="4">
                  <c:v>82.15</c:v>
                </c:pt>
                <c:pt idx="5">
                  <c:v>66.16</c:v>
                </c:pt>
                <c:pt idx="6">
                  <c:v>79.650000000000006</c:v>
                </c:pt>
                <c:pt idx="7">
                  <c:v>65.19</c:v>
                </c:pt>
                <c:pt idx="8">
                  <c:v>53.39</c:v>
                </c:pt>
                <c:pt idx="9">
                  <c:v>64.3</c:v>
                </c:pt>
                <c:pt idx="10">
                  <c:v>66.19</c:v>
                </c:pt>
                <c:pt idx="11">
                  <c:v>42.44</c:v>
                </c:pt>
                <c:pt idx="12">
                  <c:v>56.71</c:v>
                </c:pt>
                <c:pt idx="13">
                  <c:v>59.97</c:v>
                </c:pt>
                <c:pt idx="14">
                  <c:v>45.74</c:v>
                </c:pt>
                <c:pt idx="15">
                  <c:v>43.5</c:v>
                </c:pt>
                <c:pt idx="16">
                  <c:v>27.93</c:v>
                </c:pt>
                <c:pt idx="17">
                  <c:v>16.420000000000002</c:v>
                </c:pt>
              </c:numCache>
            </c:numRef>
          </c:val>
          <c:extLst>
            <c:ext xmlns:c16="http://schemas.microsoft.com/office/drawing/2014/chart" uri="{C3380CC4-5D6E-409C-BE32-E72D297353CC}">
              <c16:uniqueId val="{00000000-1099-4BF6-A6CE-DA95144BD129}"/>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4.1</c:v>
                </c:pt>
                <c:pt idx="4">
                  <c:v>4.2</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результатов4.xlsx]МАТ'!$F$3:$F$20</c:f>
              <c:numCache>
                <c:formatCode>General</c:formatCode>
                <c:ptCount val="18"/>
                <c:pt idx="0">
                  <c:v>60.37</c:v>
                </c:pt>
                <c:pt idx="1">
                  <c:v>49.83</c:v>
                </c:pt>
                <c:pt idx="2">
                  <c:v>81.510000000000005</c:v>
                </c:pt>
                <c:pt idx="3">
                  <c:v>87.41</c:v>
                </c:pt>
                <c:pt idx="4">
                  <c:v>79.319999999999993</c:v>
                </c:pt>
                <c:pt idx="5">
                  <c:v>60.2</c:v>
                </c:pt>
                <c:pt idx="6">
                  <c:v>75.48</c:v>
                </c:pt>
                <c:pt idx="7">
                  <c:v>62.03</c:v>
                </c:pt>
                <c:pt idx="8">
                  <c:v>48.26</c:v>
                </c:pt>
                <c:pt idx="9">
                  <c:v>61.73</c:v>
                </c:pt>
                <c:pt idx="10">
                  <c:v>61.93</c:v>
                </c:pt>
                <c:pt idx="11">
                  <c:v>37.03</c:v>
                </c:pt>
                <c:pt idx="12">
                  <c:v>56.17</c:v>
                </c:pt>
                <c:pt idx="13">
                  <c:v>56.97</c:v>
                </c:pt>
                <c:pt idx="14">
                  <c:v>44.13</c:v>
                </c:pt>
                <c:pt idx="15">
                  <c:v>40.51</c:v>
                </c:pt>
                <c:pt idx="16">
                  <c:v>26.76</c:v>
                </c:pt>
                <c:pt idx="17">
                  <c:v>14.7</c:v>
                </c:pt>
              </c:numCache>
            </c:numRef>
          </c:val>
          <c:extLst>
            <c:ext xmlns:c16="http://schemas.microsoft.com/office/drawing/2014/chart" uri="{C3380CC4-5D6E-409C-BE32-E72D297353CC}">
              <c16:uniqueId val="{00000001-1099-4BF6-A6CE-DA95144BD129}"/>
            </c:ext>
          </c:extLst>
        </c:ser>
        <c:dLbls>
          <c:dLblPos val="ctr"/>
          <c:showLegendKey val="0"/>
          <c:showVal val="1"/>
          <c:showCatName val="0"/>
          <c:showSerName val="0"/>
          <c:showPercent val="0"/>
          <c:showBubbleSize val="0"/>
        </c:dLbls>
        <c:gapWidth val="100"/>
        <c:overlap val="-24"/>
        <c:axId val="334925528"/>
        <c:axId val="334923568"/>
      </c:barChart>
      <c:catAx>
        <c:axId val="33492552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34923568"/>
        <c:crosses val="autoZero"/>
        <c:auto val="1"/>
        <c:lblAlgn val="ctr"/>
        <c:lblOffset val="100"/>
        <c:noMultiLvlLbl val="0"/>
      </c:catAx>
      <c:valAx>
        <c:axId val="33492356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349255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2.1</c:v>
                </c:pt>
                <c:pt idx="2">
                  <c:v>2.2</c:v>
                </c:pt>
                <c:pt idx="3">
                  <c:v>3. </c:v>
                </c:pt>
                <c:pt idx="4">
                  <c:v>4. </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результатов4.xlsx]МАТ'!$E$3:$E$20</c:f>
              <c:numCache>
                <c:formatCode>General</c:formatCode>
                <c:ptCount val="18"/>
                <c:pt idx="0">
                  <c:v>81.61</c:v>
                </c:pt>
                <c:pt idx="1">
                  <c:v>72.64</c:v>
                </c:pt>
                <c:pt idx="2">
                  <c:v>65.62</c:v>
                </c:pt>
                <c:pt idx="3">
                  <c:v>57.59</c:v>
                </c:pt>
                <c:pt idx="4">
                  <c:v>81.790000000000006</c:v>
                </c:pt>
                <c:pt idx="5">
                  <c:v>65.7</c:v>
                </c:pt>
                <c:pt idx="6">
                  <c:v>56.84</c:v>
                </c:pt>
                <c:pt idx="7">
                  <c:v>67.239999999999995</c:v>
                </c:pt>
                <c:pt idx="8">
                  <c:v>63.68</c:v>
                </c:pt>
                <c:pt idx="9">
                  <c:v>83.35</c:v>
                </c:pt>
                <c:pt idx="10">
                  <c:v>72.239999999999995</c:v>
                </c:pt>
                <c:pt idx="11">
                  <c:v>70.97</c:v>
                </c:pt>
                <c:pt idx="12">
                  <c:v>35.99</c:v>
                </c:pt>
                <c:pt idx="13">
                  <c:v>37.159999999999997</c:v>
                </c:pt>
                <c:pt idx="14">
                  <c:v>41.78</c:v>
                </c:pt>
                <c:pt idx="15">
                  <c:v>30.37</c:v>
                </c:pt>
                <c:pt idx="16">
                  <c:v>24.16</c:v>
                </c:pt>
                <c:pt idx="17">
                  <c:v>11.45</c:v>
                </c:pt>
              </c:numCache>
            </c:numRef>
          </c:val>
          <c:extLst>
            <c:ext xmlns:c16="http://schemas.microsoft.com/office/drawing/2014/chart" uri="{C3380CC4-5D6E-409C-BE32-E72D297353CC}">
              <c16:uniqueId val="{00000000-6AC5-4DB1-9C4F-CC64833D6F62}"/>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2.1</c:v>
                </c:pt>
                <c:pt idx="2">
                  <c:v>2.2</c:v>
                </c:pt>
                <c:pt idx="3">
                  <c:v>3. </c:v>
                </c:pt>
                <c:pt idx="4">
                  <c:v>4. </c:v>
                </c:pt>
                <c:pt idx="5">
                  <c:v>5. </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результатов4.xlsx]МАТ'!$F$3:$F$20</c:f>
              <c:numCache>
                <c:formatCode>General</c:formatCode>
                <c:ptCount val="18"/>
                <c:pt idx="0">
                  <c:v>79.569999999999993</c:v>
                </c:pt>
                <c:pt idx="1">
                  <c:v>69.790000000000006</c:v>
                </c:pt>
                <c:pt idx="2">
                  <c:v>66.61</c:v>
                </c:pt>
                <c:pt idx="3">
                  <c:v>58.14</c:v>
                </c:pt>
                <c:pt idx="4">
                  <c:v>78.61</c:v>
                </c:pt>
                <c:pt idx="5">
                  <c:v>65.72</c:v>
                </c:pt>
                <c:pt idx="6">
                  <c:v>53.99</c:v>
                </c:pt>
                <c:pt idx="7">
                  <c:v>62.33</c:v>
                </c:pt>
                <c:pt idx="8">
                  <c:v>63.01</c:v>
                </c:pt>
                <c:pt idx="9">
                  <c:v>82.09</c:v>
                </c:pt>
                <c:pt idx="10">
                  <c:v>73.459999999999994</c:v>
                </c:pt>
                <c:pt idx="11">
                  <c:v>66.989999999999995</c:v>
                </c:pt>
                <c:pt idx="12">
                  <c:v>34.26</c:v>
                </c:pt>
                <c:pt idx="13">
                  <c:v>35.72</c:v>
                </c:pt>
                <c:pt idx="14">
                  <c:v>40.450000000000003</c:v>
                </c:pt>
                <c:pt idx="15">
                  <c:v>30.22</c:v>
                </c:pt>
                <c:pt idx="16">
                  <c:v>23.09</c:v>
                </c:pt>
                <c:pt idx="17">
                  <c:v>10.35</c:v>
                </c:pt>
              </c:numCache>
            </c:numRef>
          </c:val>
          <c:extLst>
            <c:ext xmlns:c16="http://schemas.microsoft.com/office/drawing/2014/chart" uri="{C3380CC4-5D6E-409C-BE32-E72D297353CC}">
              <c16:uniqueId val="{00000001-6AC5-4DB1-9C4F-CC64833D6F62}"/>
            </c:ext>
          </c:extLst>
        </c:ser>
        <c:dLbls>
          <c:dLblPos val="ctr"/>
          <c:showLegendKey val="0"/>
          <c:showVal val="1"/>
          <c:showCatName val="0"/>
          <c:showSerName val="0"/>
          <c:showPercent val="0"/>
          <c:showBubbleSize val="0"/>
        </c:dLbls>
        <c:gapWidth val="100"/>
        <c:overlap val="-24"/>
        <c:axId val="341694816"/>
        <c:axId val="341695208"/>
      </c:barChart>
      <c:catAx>
        <c:axId val="341694816"/>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1695208"/>
        <c:crosses val="autoZero"/>
        <c:auto val="1"/>
        <c:lblAlgn val="ctr"/>
        <c:lblOffset val="100"/>
        <c:noMultiLvlLbl val="0"/>
      </c:catAx>
      <c:valAx>
        <c:axId val="34169520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16948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0.2</c:v>
                </c:pt>
                <c:pt idx="1">
                  <c:v>0.5</c:v>
                </c:pt>
                <c:pt idx="2">
                  <c:v>0.9</c:v>
                </c:pt>
                <c:pt idx="3">
                  <c:v>1.2</c:v>
                </c:pt>
                <c:pt idx="4">
                  <c:v>1.5</c:v>
                </c:pt>
                <c:pt idx="5">
                  <c:v>1.5</c:v>
                </c:pt>
                <c:pt idx="6">
                  <c:v>1.5</c:v>
                </c:pt>
                <c:pt idx="7">
                  <c:v>7.5</c:v>
                </c:pt>
                <c:pt idx="8">
                  <c:v>7.1</c:v>
                </c:pt>
                <c:pt idx="9">
                  <c:v>6.3</c:v>
                </c:pt>
                <c:pt idx="10">
                  <c:v>5.6</c:v>
                </c:pt>
                <c:pt idx="11">
                  <c:v>5.4</c:v>
                </c:pt>
                <c:pt idx="12">
                  <c:v>5.0999999999999996</c:v>
                </c:pt>
                <c:pt idx="13">
                  <c:v>8</c:v>
                </c:pt>
                <c:pt idx="14">
                  <c:v>8</c:v>
                </c:pt>
                <c:pt idx="15">
                  <c:v>6.6</c:v>
                </c:pt>
                <c:pt idx="16">
                  <c:v>5.9</c:v>
                </c:pt>
                <c:pt idx="17">
                  <c:v>5.2</c:v>
                </c:pt>
                <c:pt idx="18">
                  <c:v>4.7</c:v>
                </c:pt>
                <c:pt idx="19">
                  <c:v>4.8</c:v>
                </c:pt>
                <c:pt idx="20">
                  <c:v>4.4000000000000004</c:v>
                </c:pt>
                <c:pt idx="21">
                  <c:v>3.2</c:v>
                </c:pt>
                <c:pt idx="22">
                  <c:v>2.5</c:v>
                </c:pt>
                <c:pt idx="23">
                  <c:v>1.6</c:v>
                </c:pt>
                <c:pt idx="24">
                  <c:v>1</c:v>
                </c:pt>
              </c:numCache>
            </c:numRef>
          </c:val>
          <c:extLst>
            <c:ext xmlns:c16="http://schemas.microsoft.com/office/drawing/2014/chart" uri="{C3380CC4-5D6E-409C-BE32-E72D297353CC}">
              <c16:uniqueId val="{00000000-3221-4889-A688-21E1FA5715E8}"/>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0.3</c:v>
                </c:pt>
                <c:pt idx="1">
                  <c:v>0.6</c:v>
                </c:pt>
                <c:pt idx="2">
                  <c:v>1.2</c:v>
                </c:pt>
                <c:pt idx="3">
                  <c:v>1.3</c:v>
                </c:pt>
                <c:pt idx="4">
                  <c:v>1.6</c:v>
                </c:pt>
                <c:pt idx="5">
                  <c:v>1.5</c:v>
                </c:pt>
                <c:pt idx="6">
                  <c:v>1.1000000000000001</c:v>
                </c:pt>
                <c:pt idx="7">
                  <c:v>10.4</c:v>
                </c:pt>
                <c:pt idx="8">
                  <c:v>8.1999999999999993</c:v>
                </c:pt>
                <c:pt idx="9">
                  <c:v>6.8</c:v>
                </c:pt>
                <c:pt idx="10">
                  <c:v>5.9</c:v>
                </c:pt>
                <c:pt idx="11">
                  <c:v>5.5</c:v>
                </c:pt>
                <c:pt idx="12">
                  <c:v>5.2</c:v>
                </c:pt>
                <c:pt idx="13">
                  <c:v>8.5</c:v>
                </c:pt>
                <c:pt idx="14">
                  <c:v>7.5</c:v>
                </c:pt>
                <c:pt idx="15">
                  <c:v>5.9</c:v>
                </c:pt>
                <c:pt idx="16">
                  <c:v>5.4</c:v>
                </c:pt>
                <c:pt idx="17">
                  <c:v>5</c:v>
                </c:pt>
                <c:pt idx="18">
                  <c:v>4.2</c:v>
                </c:pt>
                <c:pt idx="19">
                  <c:v>4.0999999999999996</c:v>
                </c:pt>
                <c:pt idx="20">
                  <c:v>3.5</c:v>
                </c:pt>
                <c:pt idx="21">
                  <c:v>2.5</c:v>
                </c:pt>
                <c:pt idx="22">
                  <c:v>1.8</c:v>
                </c:pt>
                <c:pt idx="23">
                  <c:v>1.2</c:v>
                </c:pt>
                <c:pt idx="24">
                  <c:v>0.6</c:v>
                </c:pt>
              </c:numCache>
            </c:numRef>
          </c:val>
          <c:extLst>
            <c:ext xmlns:c16="http://schemas.microsoft.com/office/drawing/2014/chart" uri="{C3380CC4-5D6E-409C-BE32-E72D297353CC}">
              <c16:uniqueId val="{00000001-3221-4889-A688-21E1FA5715E8}"/>
            </c:ext>
          </c:extLst>
        </c:ser>
        <c:dLbls>
          <c:showLegendKey val="0"/>
          <c:showVal val="0"/>
          <c:showCatName val="0"/>
          <c:showSerName val="0"/>
          <c:showPercent val="0"/>
          <c:showBubbleSize val="0"/>
        </c:dLbls>
        <c:gapWidth val="219"/>
        <c:overlap val="-27"/>
        <c:axId val="339061344"/>
        <c:axId val="339066832"/>
      </c:barChart>
      <c:catAx>
        <c:axId val="33906134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6832"/>
        <c:crosses val="autoZero"/>
        <c:auto val="1"/>
        <c:lblAlgn val="ctr"/>
        <c:lblOffset val="100"/>
        <c:noMultiLvlLbl val="0"/>
      </c:catAx>
      <c:valAx>
        <c:axId val="3390668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1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результатов4.xlsx]МАТ'!$A$3:$A$21</c:f>
              <c:strCache>
                <c:ptCount val="19"/>
                <c:pt idx="0">
                  <c:v>1. </c:v>
                </c:pt>
                <c:pt idx="1">
                  <c:v>2.1</c:v>
                </c:pt>
                <c:pt idx="2">
                  <c:v>2.2</c:v>
                </c:pt>
                <c:pt idx="3">
                  <c:v>3. </c:v>
                </c:pt>
                <c:pt idx="4">
                  <c:v>4. </c:v>
                </c:pt>
                <c:pt idx="5">
                  <c:v>5. </c:v>
                </c:pt>
                <c:pt idx="6">
                  <c:v>6. </c:v>
                </c:pt>
                <c:pt idx="7">
                  <c:v>7. </c:v>
                </c:pt>
                <c:pt idx="8">
                  <c:v>8. </c:v>
                </c:pt>
                <c:pt idx="9">
                  <c:v>9.1</c:v>
                </c:pt>
                <c:pt idx="10">
                  <c:v>9.2</c:v>
                </c:pt>
                <c:pt idx="11">
                  <c:v>10. </c:v>
                </c:pt>
                <c:pt idx="12">
                  <c:v>11. </c:v>
                </c:pt>
                <c:pt idx="13">
                  <c:v>12. </c:v>
                </c:pt>
                <c:pt idx="14">
                  <c:v>13. </c:v>
                </c:pt>
                <c:pt idx="15">
                  <c:v>14. </c:v>
                </c:pt>
                <c:pt idx="16">
                  <c:v>15. </c:v>
                </c:pt>
                <c:pt idx="17">
                  <c:v>16. </c:v>
                </c:pt>
                <c:pt idx="18">
                  <c:v>17. </c:v>
                </c:pt>
              </c:strCache>
            </c:strRef>
          </c:cat>
          <c:val>
            <c:numRef>
              <c:f>'[Ф2.2_Достижение планируемых результатов4.xlsx]МАТ'!$E$3:$E$21</c:f>
              <c:numCache>
                <c:formatCode>General</c:formatCode>
                <c:ptCount val="19"/>
                <c:pt idx="0">
                  <c:v>76.55</c:v>
                </c:pt>
                <c:pt idx="1">
                  <c:v>89.41</c:v>
                </c:pt>
                <c:pt idx="2">
                  <c:v>63.5</c:v>
                </c:pt>
                <c:pt idx="3">
                  <c:v>71.680000000000007</c:v>
                </c:pt>
                <c:pt idx="4">
                  <c:v>88.18</c:v>
                </c:pt>
                <c:pt idx="5">
                  <c:v>74.72</c:v>
                </c:pt>
                <c:pt idx="6">
                  <c:v>76.849999999999994</c:v>
                </c:pt>
                <c:pt idx="7">
                  <c:v>64.52</c:v>
                </c:pt>
                <c:pt idx="8">
                  <c:v>65.63</c:v>
                </c:pt>
                <c:pt idx="9">
                  <c:v>48.5</c:v>
                </c:pt>
                <c:pt idx="10">
                  <c:v>35.39</c:v>
                </c:pt>
                <c:pt idx="11">
                  <c:v>53.65</c:v>
                </c:pt>
                <c:pt idx="12">
                  <c:v>43.06</c:v>
                </c:pt>
                <c:pt idx="13">
                  <c:v>33.049999999999997</c:v>
                </c:pt>
                <c:pt idx="14">
                  <c:v>44.38</c:v>
                </c:pt>
                <c:pt idx="15">
                  <c:v>40.08</c:v>
                </c:pt>
                <c:pt idx="16">
                  <c:v>19.7</c:v>
                </c:pt>
                <c:pt idx="17">
                  <c:v>20.95</c:v>
                </c:pt>
                <c:pt idx="18">
                  <c:v>9.66</c:v>
                </c:pt>
              </c:numCache>
            </c:numRef>
          </c:val>
          <c:extLst>
            <c:ext xmlns:c16="http://schemas.microsoft.com/office/drawing/2014/chart" uri="{C3380CC4-5D6E-409C-BE32-E72D297353CC}">
              <c16:uniqueId val="{00000000-140F-478A-AAE4-1EB3E16013BA}"/>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результатов4.xlsx]МАТ'!$A$3:$A$21</c:f>
              <c:strCache>
                <c:ptCount val="19"/>
                <c:pt idx="0">
                  <c:v>1. </c:v>
                </c:pt>
                <c:pt idx="1">
                  <c:v>2.1</c:v>
                </c:pt>
                <c:pt idx="2">
                  <c:v>2.2</c:v>
                </c:pt>
                <c:pt idx="3">
                  <c:v>3. </c:v>
                </c:pt>
                <c:pt idx="4">
                  <c:v>4. </c:v>
                </c:pt>
                <c:pt idx="5">
                  <c:v>5. </c:v>
                </c:pt>
                <c:pt idx="6">
                  <c:v>6. </c:v>
                </c:pt>
                <c:pt idx="7">
                  <c:v>7. </c:v>
                </c:pt>
                <c:pt idx="8">
                  <c:v>8. </c:v>
                </c:pt>
                <c:pt idx="9">
                  <c:v>9.1</c:v>
                </c:pt>
                <c:pt idx="10">
                  <c:v>9.2</c:v>
                </c:pt>
                <c:pt idx="11">
                  <c:v>10. </c:v>
                </c:pt>
                <c:pt idx="12">
                  <c:v>11. </c:v>
                </c:pt>
                <c:pt idx="13">
                  <c:v>12. </c:v>
                </c:pt>
                <c:pt idx="14">
                  <c:v>13. </c:v>
                </c:pt>
                <c:pt idx="15">
                  <c:v>14. </c:v>
                </c:pt>
                <c:pt idx="16">
                  <c:v>15. </c:v>
                </c:pt>
                <c:pt idx="17">
                  <c:v>16. </c:v>
                </c:pt>
                <c:pt idx="18">
                  <c:v>17. </c:v>
                </c:pt>
              </c:strCache>
            </c:strRef>
          </c:cat>
          <c:val>
            <c:numRef>
              <c:f>'[Ф2.2_Достижение планируемых результатов4.xlsx]МАТ'!$F$3:$F$21</c:f>
              <c:numCache>
                <c:formatCode>General</c:formatCode>
                <c:ptCount val="19"/>
                <c:pt idx="0">
                  <c:v>73.069999999999993</c:v>
                </c:pt>
                <c:pt idx="1">
                  <c:v>88.62</c:v>
                </c:pt>
                <c:pt idx="2">
                  <c:v>59.91</c:v>
                </c:pt>
                <c:pt idx="3">
                  <c:v>72.650000000000006</c:v>
                </c:pt>
                <c:pt idx="4">
                  <c:v>87.13</c:v>
                </c:pt>
                <c:pt idx="5">
                  <c:v>74.05</c:v>
                </c:pt>
                <c:pt idx="6">
                  <c:v>74.34</c:v>
                </c:pt>
                <c:pt idx="7">
                  <c:v>59.74</c:v>
                </c:pt>
                <c:pt idx="8">
                  <c:v>65.56</c:v>
                </c:pt>
                <c:pt idx="9">
                  <c:v>47.99</c:v>
                </c:pt>
                <c:pt idx="10">
                  <c:v>31.47</c:v>
                </c:pt>
                <c:pt idx="11">
                  <c:v>54.33</c:v>
                </c:pt>
                <c:pt idx="12">
                  <c:v>38.53</c:v>
                </c:pt>
                <c:pt idx="13">
                  <c:v>32.03</c:v>
                </c:pt>
                <c:pt idx="14">
                  <c:v>44.94</c:v>
                </c:pt>
                <c:pt idx="15">
                  <c:v>35.75</c:v>
                </c:pt>
                <c:pt idx="16">
                  <c:v>21.33</c:v>
                </c:pt>
                <c:pt idx="17">
                  <c:v>20.94</c:v>
                </c:pt>
                <c:pt idx="18">
                  <c:v>9.18</c:v>
                </c:pt>
              </c:numCache>
            </c:numRef>
          </c:val>
          <c:extLst>
            <c:ext xmlns:c16="http://schemas.microsoft.com/office/drawing/2014/chart" uri="{C3380CC4-5D6E-409C-BE32-E72D297353CC}">
              <c16:uniqueId val="{00000001-140F-478A-AAE4-1EB3E16013BA}"/>
            </c:ext>
          </c:extLst>
        </c:ser>
        <c:dLbls>
          <c:dLblPos val="ctr"/>
          <c:showLegendKey val="0"/>
          <c:showVal val="1"/>
          <c:showCatName val="0"/>
          <c:showSerName val="0"/>
          <c:showPercent val="0"/>
          <c:showBubbleSize val="0"/>
        </c:dLbls>
        <c:gapWidth val="100"/>
        <c:overlap val="-24"/>
        <c:axId val="400268280"/>
        <c:axId val="400272200"/>
      </c:barChart>
      <c:catAx>
        <c:axId val="400268280"/>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72200"/>
        <c:crosses val="autoZero"/>
        <c:auto val="1"/>
        <c:lblAlgn val="ctr"/>
        <c:lblOffset val="100"/>
        <c:noMultiLvlLbl val="0"/>
      </c:catAx>
      <c:valAx>
        <c:axId val="40027220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68280"/>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 </c:v>
                </c:pt>
                <c:pt idx="4">
                  <c:v>5.1</c:v>
                </c:pt>
                <c:pt idx="5">
                  <c:v>5.2</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результатов4.xlsx]МАТ'!$E$3:$E$20</c:f>
              <c:numCache>
                <c:formatCode>General</c:formatCode>
                <c:ptCount val="18"/>
                <c:pt idx="0">
                  <c:v>74.02</c:v>
                </c:pt>
                <c:pt idx="1">
                  <c:v>68.72</c:v>
                </c:pt>
                <c:pt idx="2">
                  <c:v>92.43</c:v>
                </c:pt>
                <c:pt idx="3">
                  <c:v>71.63</c:v>
                </c:pt>
                <c:pt idx="4">
                  <c:v>74.13</c:v>
                </c:pt>
                <c:pt idx="5">
                  <c:v>67.489999999999995</c:v>
                </c:pt>
                <c:pt idx="6">
                  <c:v>66.319999999999993</c:v>
                </c:pt>
                <c:pt idx="7">
                  <c:v>72.2</c:v>
                </c:pt>
                <c:pt idx="8">
                  <c:v>48.3</c:v>
                </c:pt>
                <c:pt idx="9">
                  <c:v>73.55</c:v>
                </c:pt>
                <c:pt idx="10">
                  <c:v>65.430000000000007</c:v>
                </c:pt>
                <c:pt idx="11">
                  <c:v>70.5</c:v>
                </c:pt>
                <c:pt idx="12">
                  <c:v>77.180000000000007</c:v>
                </c:pt>
                <c:pt idx="13">
                  <c:v>47.78</c:v>
                </c:pt>
                <c:pt idx="14">
                  <c:v>34.1</c:v>
                </c:pt>
                <c:pt idx="15">
                  <c:v>43.37</c:v>
                </c:pt>
                <c:pt idx="16">
                  <c:v>17.61</c:v>
                </c:pt>
                <c:pt idx="17">
                  <c:v>14.51</c:v>
                </c:pt>
              </c:numCache>
            </c:numRef>
          </c:val>
          <c:extLst>
            <c:ext xmlns:c16="http://schemas.microsoft.com/office/drawing/2014/chart" uri="{C3380CC4-5D6E-409C-BE32-E72D297353CC}">
              <c16:uniqueId val="{00000000-3660-4CE2-A2D3-8A2CD70D11A7}"/>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 </c:v>
                </c:pt>
                <c:pt idx="4">
                  <c:v>5.1</c:v>
                </c:pt>
                <c:pt idx="5">
                  <c:v>5.2</c:v>
                </c:pt>
                <c:pt idx="6">
                  <c:v>6. </c:v>
                </c:pt>
                <c:pt idx="7">
                  <c:v>7. </c:v>
                </c:pt>
                <c:pt idx="8">
                  <c:v>8. </c:v>
                </c:pt>
                <c:pt idx="9">
                  <c:v>9. </c:v>
                </c:pt>
                <c:pt idx="10">
                  <c:v>10. </c:v>
                </c:pt>
                <c:pt idx="11">
                  <c:v>11. </c:v>
                </c:pt>
                <c:pt idx="12">
                  <c:v>12. </c:v>
                </c:pt>
                <c:pt idx="13">
                  <c:v>13. </c:v>
                </c:pt>
                <c:pt idx="14">
                  <c:v>14. </c:v>
                </c:pt>
                <c:pt idx="15">
                  <c:v>15. </c:v>
                </c:pt>
                <c:pt idx="16">
                  <c:v>16. </c:v>
                </c:pt>
                <c:pt idx="17">
                  <c:v>17. </c:v>
                </c:pt>
              </c:strCache>
            </c:strRef>
          </c:cat>
          <c:val>
            <c:numRef>
              <c:f>'[Ф2.2_Достижение планируемых результатов4.xlsx]МАТ'!$F$3:$F$20</c:f>
              <c:numCache>
                <c:formatCode>General</c:formatCode>
                <c:ptCount val="18"/>
                <c:pt idx="0">
                  <c:v>76.75</c:v>
                </c:pt>
                <c:pt idx="1">
                  <c:v>69.930000000000007</c:v>
                </c:pt>
                <c:pt idx="2">
                  <c:v>89.3</c:v>
                </c:pt>
                <c:pt idx="3">
                  <c:v>64.760000000000005</c:v>
                </c:pt>
                <c:pt idx="4">
                  <c:v>76.569999999999993</c:v>
                </c:pt>
                <c:pt idx="5">
                  <c:v>70.849999999999994</c:v>
                </c:pt>
                <c:pt idx="6">
                  <c:v>58.49</c:v>
                </c:pt>
                <c:pt idx="7">
                  <c:v>73.06</c:v>
                </c:pt>
                <c:pt idx="8">
                  <c:v>52.4</c:v>
                </c:pt>
                <c:pt idx="9">
                  <c:v>72.319999999999993</c:v>
                </c:pt>
                <c:pt idx="10">
                  <c:v>67.16</c:v>
                </c:pt>
                <c:pt idx="11">
                  <c:v>70.3</c:v>
                </c:pt>
                <c:pt idx="12">
                  <c:v>64.3</c:v>
                </c:pt>
                <c:pt idx="13">
                  <c:v>41.97</c:v>
                </c:pt>
                <c:pt idx="14">
                  <c:v>25.74</c:v>
                </c:pt>
                <c:pt idx="15">
                  <c:v>31.27</c:v>
                </c:pt>
                <c:pt idx="16">
                  <c:v>12.27</c:v>
                </c:pt>
                <c:pt idx="17">
                  <c:v>10.98</c:v>
                </c:pt>
              </c:numCache>
            </c:numRef>
          </c:val>
          <c:extLst>
            <c:ext xmlns:c16="http://schemas.microsoft.com/office/drawing/2014/chart" uri="{C3380CC4-5D6E-409C-BE32-E72D297353CC}">
              <c16:uniqueId val="{00000001-3660-4CE2-A2D3-8A2CD70D11A7}"/>
            </c:ext>
          </c:extLst>
        </c:ser>
        <c:dLbls>
          <c:dLblPos val="ctr"/>
          <c:showLegendKey val="0"/>
          <c:showVal val="1"/>
          <c:showCatName val="0"/>
          <c:showSerName val="0"/>
          <c:showPercent val="0"/>
          <c:showBubbleSize val="0"/>
        </c:dLbls>
        <c:gapWidth val="100"/>
        <c:overlap val="-24"/>
        <c:axId val="400275728"/>
        <c:axId val="400274160"/>
      </c:barChart>
      <c:catAx>
        <c:axId val="40027572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74160"/>
        <c:crosses val="autoZero"/>
        <c:auto val="1"/>
        <c:lblAlgn val="ctr"/>
        <c:lblOffset val="100"/>
        <c:noMultiLvlLbl val="0"/>
      </c:catAx>
      <c:valAx>
        <c:axId val="400274160"/>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757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pt idx="17">
                  <c:v>18. </c:v>
                </c:pt>
              </c:strCache>
            </c:strRef>
          </c:cat>
          <c:val>
            <c:numRef>
              <c:f>'[Ф2.2_Достижение планируемых результатов4.xlsx]МАТ'!$E$3:$E$20</c:f>
              <c:numCache>
                <c:formatCode>General</c:formatCode>
                <c:ptCount val="18"/>
                <c:pt idx="0">
                  <c:v>80.69</c:v>
                </c:pt>
                <c:pt idx="1">
                  <c:v>73.64</c:v>
                </c:pt>
                <c:pt idx="2">
                  <c:v>77.709999999999994</c:v>
                </c:pt>
                <c:pt idx="3">
                  <c:v>76.16</c:v>
                </c:pt>
                <c:pt idx="4">
                  <c:v>57.74</c:v>
                </c:pt>
                <c:pt idx="5">
                  <c:v>78.33</c:v>
                </c:pt>
                <c:pt idx="6">
                  <c:v>58</c:v>
                </c:pt>
                <c:pt idx="7">
                  <c:v>70.180000000000007</c:v>
                </c:pt>
                <c:pt idx="8">
                  <c:v>65.510000000000005</c:v>
                </c:pt>
                <c:pt idx="9">
                  <c:v>44.24</c:v>
                </c:pt>
                <c:pt idx="10">
                  <c:v>54.48</c:v>
                </c:pt>
                <c:pt idx="11">
                  <c:v>70.37</c:v>
                </c:pt>
                <c:pt idx="12">
                  <c:v>44.91</c:v>
                </c:pt>
                <c:pt idx="13">
                  <c:v>79.260000000000005</c:v>
                </c:pt>
                <c:pt idx="14">
                  <c:v>23.12</c:v>
                </c:pt>
                <c:pt idx="15">
                  <c:v>30.89</c:v>
                </c:pt>
                <c:pt idx="16">
                  <c:v>17.41</c:v>
                </c:pt>
                <c:pt idx="17">
                  <c:v>9.93</c:v>
                </c:pt>
              </c:numCache>
            </c:numRef>
          </c:val>
          <c:extLst>
            <c:ext xmlns:c16="http://schemas.microsoft.com/office/drawing/2014/chart" uri="{C3380CC4-5D6E-409C-BE32-E72D297353CC}">
              <c16:uniqueId val="{00000000-776F-47E6-826F-7783211CCEF0}"/>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результатов4.xlsx]МАТ'!$A$3:$A$20</c:f>
              <c:strCache>
                <c:ptCount val="18"/>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pt idx="17">
                  <c:v>18. </c:v>
                </c:pt>
              </c:strCache>
            </c:strRef>
          </c:cat>
          <c:val>
            <c:numRef>
              <c:f>'[Ф2.2_Достижение планируемых результатов4.xlsx]МАТ'!$F$3:$F$20</c:f>
              <c:numCache>
                <c:formatCode>General</c:formatCode>
                <c:ptCount val="18"/>
                <c:pt idx="0">
                  <c:v>80.040000000000006</c:v>
                </c:pt>
                <c:pt idx="1">
                  <c:v>73.91</c:v>
                </c:pt>
                <c:pt idx="2">
                  <c:v>78.3</c:v>
                </c:pt>
                <c:pt idx="3">
                  <c:v>76</c:v>
                </c:pt>
                <c:pt idx="4">
                  <c:v>54.67</c:v>
                </c:pt>
                <c:pt idx="5">
                  <c:v>77.489999999999995</c:v>
                </c:pt>
                <c:pt idx="6">
                  <c:v>56.93</c:v>
                </c:pt>
                <c:pt idx="7">
                  <c:v>70.489999999999995</c:v>
                </c:pt>
                <c:pt idx="8">
                  <c:v>63.5</c:v>
                </c:pt>
                <c:pt idx="9">
                  <c:v>39.479999999999997</c:v>
                </c:pt>
                <c:pt idx="10">
                  <c:v>49.84</c:v>
                </c:pt>
                <c:pt idx="11">
                  <c:v>71.680000000000007</c:v>
                </c:pt>
                <c:pt idx="12">
                  <c:v>43.32</c:v>
                </c:pt>
                <c:pt idx="13">
                  <c:v>78.040000000000006</c:v>
                </c:pt>
                <c:pt idx="14">
                  <c:v>23.2</c:v>
                </c:pt>
                <c:pt idx="15">
                  <c:v>30.44</c:v>
                </c:pt>
                <c:pt idx="16">
                  <c:v>15.48</c:v>
                </c:pt>
                <c:pt idx="17">
                  <c:v>8.1999999999999993</c:v>
                </c:pt>
              </c:numCache>
            </c:numRef>
          </c:val>
          <c:extLst>
            <c:ext xmlns:c16="http://schemas.microsoft.com/office/drawing/2014/chart" uri="{C3380CC4-5D6E-409C-BE32-E72D297353CC}">
              <c16:uniqueId val="{00000001-776F-47E6-826F-7783211CCEF0}"/>
            </c:ext>
          </c:extLst>
        </c:ser>
        <c:dLbls>
          <c:dLblPos val="ctr"/>
          <c:showLegendKey val="0"/>
          <c:showVal val="1"/>
          <c:showCatName val="0"/>
          <c:showSerName val="0"/>
          <c:showPercent val="0"/>
          <c:showBubbleSize val="0"/>
        </c:dLbls>
        <c:gapWidth val="100"/>
        <c:overlap val="-24"/>
        <c:axId val="400271416"/>
        <c:axId val="400274944"/>
      </c:barChart>
      <c:catAx>
        <c:axId val="400271416"/>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74944"/>
        <c:crosses val="autoZero"/>
        <c:auto val="1"/>
        <c:lblAlgn val="ctr"/>
        <c:lblOffset val="100"/>
        <c:noMultiLvlLbl val="0"/>
      </c:catAx>
      <c:valAx>
        <c:axId val="4002749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02714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результатов4.xlsx]МАТ'!$E$3:$E$18</c:f>
              <c:numCache>
                <c:formatCode>General</c:formatCode>
                <c:ptCount val="16"/>
                <c:pt idx="0">
                  <c:v>85.92</c:v>
                </c:pt>
                <c:pt idx="1">
                  <c:v>88.67</c:v>
                </c:pt>
                <c:pt idx="2">
                  <c:v>79.36</c:v>
                </c:pt>
                <c:pt idx="3">
                  <c:v>86.01</c:v>
                </c:pt>
                <c:pt idx="4">
                  <c:v>88.6</c:v>
                </c:pt>
                <c:pt idx="5">
                  <c:v>64.41</c:v>
                </c:pt>
                <c:pt idx="6">
                  <c:v>75.83</c:v>
                </c:pt>
                <c:pt idx="7">
                  <c:v>75.400000000000006</c:v>
                </c:pt>
                <c:pt idx="8">
                  <c:v>78.16</c:v>
                </c:pt>
                <c:pt idx="9">
                  <c:v>40.06</c:v>
                </c:pt>
                <c:pt idx="10">
                  <c:v>60.27</c:v>
                </c:pt>
                <c:pt idx="11">
                  <c:v>70.790000000000006</c:v>
                </c:pt>
                <c:pt idx="12">
                  <c:v>47.68</c:v>
                </c:pt>
                <c:pt idx="13">
                  <c:v>27.08</c:v>
                </c:pt>
                <c:pt idx="14">
                  <c:v>34.39</c:v>
                </c:pt>
                <c:pt idx="15">
                  <c:v>7.43</c:v>
                </c:pt>
              </c:numCache>
            </c:numRef>
          </c:val>
          <c:extLst>
            <c:ext xmlns:c16="http://schemas.microsoft.com/office/drawing/2014/chart" uri="{C3380CC4-5D6E-409C-BE32-E72D297353CC}">
              <c16:uniqueId val="{00000000-9942-43F3-A0BD-1174875638E1}"/>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результатов4.xlsx]МАТ'!$F$3:$F$18</c:f>
              <c:numCache>
                <c:formatCode>General</c:formatCode>
                <c:ptCount val="16"/>
                <c:pt idx="0">
                  <c:v>85.35</c:v>
                </c:pt>
                <c:pt idx="1">
                  <c:v>83.76</c:v>
                </c:pt>
                <c:pt idx="2">
                  <c:v>88.22</c:v>
                </c:pt>
                <c:pt idx="3">
                  <c:v>85.99</c:v>
                </c:pt>
                <c:pt idx="4">
                  <c:v>79.62</c:v>
                </c:pt>
                <c:pt idx="5">
                  <c:v>63.38</c:v>
                </c:pt>
                <c:pt idx="6">
                  <c:v>74.52</c:v>
                </c:pt>
                <c:pt idx="7">
                  <c:v>78.34</c:v>
                </c:pt>
                <c:pt idx="8">
                  <c:v>79.3</c:v>
                </c:pt>
                <c:pt idx="9">
                  <c:v>35.99</c:v>
                </c:pt>
                <c:pt idx="10">
                  <c:v>52.39</c:v>
                </c:pt>
                <c:pt idx="11">
                  <c:v>53.82</c:v>
                </c:pt>
                <c:pt idx="12">
                  <c:v>33.76</c:v>
                </c:pt>
                <c:pt idx="13">
                  <c:v>19.899999999999999</c:v>
                </c:pt>
                <c:pt idx="14">
                  <c:v>22.93</c:v>
                </c:pt>
                <c:pt idx="15">
                  <c:v>6.05</c:v>
                </c:pt>
              </c:numCache>
            </c:numRef>
          </c:val>
          <c:extLst>
            <c:ext xmlns:c16="http://schemas.microsoft.com/office/drawing/2014/chart" uri="{C3380CC4-5D6E-409C-BE32-E72D297353CC}">
              <c16:uniqueId val="{00000001-9942-43F3-A0BD-1174875638E1}"/>
            </c:ext>
          </c:extLst>
        </c:ser>
        <c:dLbls>
          <c:dLblPos val="ctr"/>
          <c:showLegendKey val="0"/>
          <c:showVal val="1"/>
          <c:showCatName val="0"/>
          <c:showSerName val="0"/>
          <c:showPercent val="0"/>
          <c:showBubbleSize val="0"/>
        </c:dLbls>
        <c:gapWidth val="100"/>
        <c:overlap val="-24"/>
        <c:axId val="340393288"/>
        <c:axId val="340390544"/>
      </c:barChart>
      <c:catAx>
        <c:axId val="34039328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0390544"/>
        <c:crosses val="autoZero"/>
        <c:auto val="1"/>
        <c:lblAlgn val="ctr"/>
        <c:lblOffset val="100"/>
        <c:noMultiLvlLbl val="0"/>
      </c:catAx>
      <c:valAx>
        <c:axId val="3403905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03932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результатов4.xlsx]МАТ'!$E$1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результатов4.xlsx]МАТ'!$A$3:$A$19</c:f>
              <c:strCache>
                <c:ptCount val="17"/>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strCache>
            </c:strRef>
          </c:cat>
          <c:val>
            <c:numRef>
              <c:f>'[Ф2.2_Достижение планируемых результатов4.xlsx]МАТ'!$E$3:$E$19</c:f>
              <c:numCache>
                <c:formatCode>General</c:formatCode>
                <c:ptCount val="17"/>
                <c:pt idx="0">
                  <c:v>81.44</c:v>
                </c:pt>
                <c:pt idx="1">
                  <c:v>69.83</c:v>
                </c:pt>
                <c:pt idx="2">
                  <c:v>85.87</c:v>
                </c:pt>
                <c:pt idx="3">
                  <c:v>87.84</c:v>
                </c:pt>
                <c:pt idx="4">
                  <c:v>92.57</c:v>
                </c:pt>
                <c:pt idx="5">
                  <c:v>93.13</c:v>
                </c:pt>
                <c:pt idx="6">
                  <c:v>88.85</c:v>
                </c:pt>
                <c:pt idx="7">
                  <c:v>37.58</c:v>
                </c:pt>
                <c:pt idx="8">
                  <c:v>62.29</c:v>
                </c:pt>
                <c:pt idx="9">
                  <c:v>69.42</c:v>
                </c:pt>
                <c:pt idx="10">
                  <c:v>67.459999999999994</c:v>
                </c:pt>
                <c:pt idx="11">
                  <c:v>69.760000000000005</c:v>
                </c:pt>
                <c:pt idx="12">
                  <c:v>30.76</c:v>
                </c:pt>
                <c:pt idx="13">
                  <c:v>39.21</c:v>
                </c:pt>
                <c:pt idx="14">
                  <c:v>7.79</c:v>
                </c:pt>
                <c:pt idx="15">
                  <c:v>13.58</c:v>
                </c:pt>
                <c:pt idx="16">
                  <c:v>36.07</c:v>
                </c:pt>
              </c:numCache>
            </c:numRef>
          </c:val>
          <c:extLst>
            <c:ext xmlns:c16="http://schemas.microsoft.com/office/drawing/2014/chart" uri="{C3380CC4-5D6E-409C-BE32-E72D297353CC}">
              <c16:uniqueId val="{00000000-83F0-4534-8E6C-40B4480F5F3C}"/>
            </c:ext>
          </c:extLst>
        </c:ser>
        <c:ser>
          <c:idx val="1"/>
          <c:order val="1"/>
          <c:tx>
            <c:strRef>
              <c:f>'[Ф2.2_Достижение планируемых результатов4.xlsx]МАТ'!$F$1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результатов4.xlsx]МАТ'!$A$3:$A$19</c:f>
              <c:strCache>
                <c:ptCount val="17"/>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pt idx="16">
                  <c:v>17. </c:v>
                </c:pt>
              </c:strCache>
            </c:strRef>
          </c:cat>
          <c:val>
            <c:numRef>
              <c:f>'[Ф2.2_Достижение планируемых результатов4.xlsx]МАТ'!$F$3:$F$19</c:f>
              <c:numCache>
                <c:formatCode>General</c:formatCode>
                <c:ptCount val="17"/>
                <c:pt idx="0">
                  <c:v>79.84</c:v>
                </c:pt>
                <c:pt idx="1">
                  <c:v>67.260000000000005</c:v>
                </c:pt>
                <c:pt idx="2">
                  <c:v>86.49</c:v>
                </c:pt>
                <c:pt idx="3">
                  <c:v>88.44</c:v>
                </c:pt>
                <c:pt idx="4">
                  <c:v>93.88</c:v>
                </c:pt>
                <c:pt idx="5">
                  <c:v>93.78</c:v>
                </c:pt>
                <c:pt idx="6">
                  <c:v>89.17</c:v>
                </c:pt>
                <c:pt idx="7">
                  <c:v>32.979999999999997</c:v>
                </c:pt>
                <c:pt idx="8">
                  <c:v>61.64</c:v>
                </c:pt>
                <c:pt idx="9">
                  <c:v>68.58</c:v>
                </c:pt>
                <c:pt idx="10">
                  <c:v>68.569999999999993</c:v>
                </c:pt>
                <c:pt idx="11">
                  <c:v>68.47</c:v>
                </c:pt>
                <c:pt idx="12">
                  <c:v>30.09</c:v>
                </c:pt>
                <c:pt idx="13">
                  <c:v>36.61</c:v>
                </c:pt>
                <c:pt idx="14">
                  <c:v>5.72</c:v>
                </c:pt>
                <c:pt idx="15">
                  <c:v>9.82</c:v>
                </c:pt>
                <c:pt idx="16">
                  <c:v>33.67</c:v>
                </c:pt>
              </c:numCache>
            </c:numRef>
          </c:val>
          <c:extLst>
            <c:ext xmlns:c16="http://schemas.microsoft.com/office/drawing/2014/chart" uri="{C3380CC4-5D6E-409C-BE32-E72D297353CC}">
              <c16:uniqueId val="{00000001-83F0-4534-8E6C-40B4480F5F3C}"/>
            </c:ext>
          </c:extLst>
        </c:ser>
        <c:dLbls>
          <c:dLblPos val="ctr"/>
          <c:showLegendKey val="0"/>
          <c:showVal val="1"/>
          <c:showCatName val="0"/>
          <c:showSerName val="0"/>
          <c:showPercent val="0"/>
          <c:showBubbleSize val="0"/>
        </c:dLbls>
        <c:gapWidth val="100"/>
        <c:overlap val="-24"/>
        <c:axId val="340388192"/>
        <c:axId val="340388976"/>
      </c:barChart>
      <c:catAx>
        <c:axId val="340388192"/>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0388976"/>
        <c:crosses val="autoZero"/>
        <c:auto val="1"/>
        <c:lblAlgn val="ctr"/>
        <c:lblOffset val="100"/>
        <c:noMultiLvlLbl val="0"/>
      </c:catAx>
      <c:valAx>
        <c:axId val="340388976"/>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03881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10.1</c:v>
                </c:pt>
                <c:pt idx="1">
                  <c:v>18.68</c:v>
                </c:pt>
                <c:pt idx="2">
                  <c:v>12.31</c:v>
                </c:pt>
                <c:pt idx="3">
                  <c:v>8.1</c:v>
                </c:pt>
                <c:pt idx="4">
                  <c:v>3.07</c:v>
                </c:pt>
                <c:pt idx="5">
                  <c:v>8.8000000000000007</c:v>
                </c:pt>
                <c:pt idx="6">
                  <c:v>16.79</c:v>
                </c:pt>
                <c:pt idx="7">
                  <c:v>4.8499999999999996</c:v>
                </c:pt>
                <c:pt idx="8">
                  <c:v>14.67</c:v>
                </c:pt>
                <c:pt idx="9">
                  <c:v>3.25</c:v>
                </c:pt>
                <c:pt idx="10">
                  <c:v>3.23</c:v>
                </c:pt>
                <c:pt idx="11">
                  <c:v>20.23</c:v>
                </c:pt>
                <c:pt idx="12">
                  <c:v>10.73</c:v>
                </c:pt>
                <c:pt idx="13">
                  <c:v>5</c:v>
                </c:pt>
                <c:pt idx="14">
                  <c:v>8.68</c:v>
                </c:pt>
                <c:pt idx="15">
                  <c:v>11.11</c:v>
                </c:pt>
                <c:pt idx="16">
                  <c:v>13.22</c:v>
                </c:pt>
                <c:pt idx="17">
                  <c:v>12.2</c:v>
                </c:pt>
                <c:pt idx="18">
                  <c:v>6.19</c:v>
                </c:pt>
                <c:pt idx="19">
                  <c:v>12.86</c:v>
                </c:pt>
                <c:pt idx="20">
                  <c:v>8.83</c:v>
                </c:pt>
                <c:pt idx="21">
                  <c:v>3</c:v>
                </c:pt>
                <c:pt idx="22">
                  <c:v>16.760000000000002</c:v>
                </c:pt>
                <c:pt idx="23">
                  <c:v>5.75</c:v>
                </c:pt>
                <c:pt idx="24">
                  <c:v>1.97</c:v>
                </c:pt>
                <c:pt idx="25">
                  <c:v>19.190000000000001</c:v>
                </c:pt>
                <c:pt idx="26">
                  <c:v>7.94</c:v>
                </c:pt>
                <c:pt idx="27">
                  <c:v>8.6199999999999992</c:v>
                </c:pt>
                <c:pt idx="28">
                  <c:v>8.68</c:v>
                </c:pt>
                <c:pt idx="29">
                  <c:v>12.73</c:v>
                </c:pt>
                <c:pt idx="30">
                  <c:v>7.69</c:v>
                </c:pt>
                <c:pt idx="31">
                  <c:v>8.34</c:v>
                </c:pt>
                <c:pt idx="32">
                  <c:v>8.91</c:v>
                </c:pt>
                <c:pt idx="33">
                  <c:v>8.43</c:v>
                </c:pt>
                <c:pt idx="34">
                  <c:v>10.79</c:v>
                </c:pt>
              </c:numCache>
            </c:numRef>
          </c:val>
          <c:extLst>
            <c:ext xmlns:c16="http://schemas.microsoft.com/office/drawing/2014/chart" uri="{C3380CC4-5D6E-409C-BE32-E72D297353CC}">
              <c16:uniqueId val="{00000000-06F6-4E48-92A3-F9FF0AAE3A80}"/>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69.69</c:v>
                </c:pt>
                <c:pt idx="1">
                  <c:v>68.13</c:v>
                </c:pt>
                <c:pt idx="2">
                  <c:v>65.739999999999995</c:v>
                </c:pt>
                <c:pt idx="3">
                  <c:v>73.760000000000005</c:v>
                </c:pt>
                <c:pt idx="4">
                  <c:v>85.96</c:v>
                </c:pt>
                <c:pt idx="5">
                  <c:v>72.89</c:v>
                </c:pt>
                <c:pt idx="6">
                  <c:v>67.56</c:v>
                </c:pt>
                <c:pt idx="7">
                  <c:v>70.87</c:v>
                </c:pt>
                <c:pt idx="8">
                  <c:v>77.33</c:v>
                </c:pt>
                <c:pt idx="9">
                  <c:v>87</c:v>
                </c:pt>
                <c:pt idx="10">
                  <c:v>87.9</c:v>
                </c:pt>
                <c:pt idx="11">
                  <c:v>64.739999999999995</c:v>
                </c:pt>
                <c:pt idx="12">
                  <c:v>74.430000000000007</c:v>
                </c:pt>
                <c:pt idx="13">
                  <c:v>71.67</c:v>
                </c:pt>
                <c:pt idx="14">
                  <c:v>71.900000000000006</c:v>
                </c:pt>
                <c:pt idx="15">
                  <c:v>68.69</c:v>
                </c:pt>
                <c:pt idx="16">
                  <c:v>63.36</c:v>
                </c:pt>
                <c:pt idx="17">
                  <c:v>60.16</c:v>
                </c:pt>
                <c:pt idx="18">
                  <c:v>74.260000000000005</c:v>
                </c:pt>
                <c:pt idx="19">
                  <c:v>73.39</c:v>
                </c:pt>
                <c:pt idx="20">
                  <c:v>70.89</c:v>
                </c:pt>
                <c:pt idx="21">
                  <c:v>74</c:v>
                </c:pt>
                <c:pt idx="22">
                  <c:v>67.040000000000006</c:v>
                </c:pt>
                <c:pt idx="23">
                  <c:v>77.010000000000005</c:v>
                </c:pt>
                <c:pt idx="24">
                  <c:v>88.18</c:v>
                </c:pt>
                <c:pt idx="25">
                  <c:v>61.62</c:v>
                </c:pt>
                <c:pt idx="26">
                  <c:v>67.87</c:v>
                </c:pt>
                <c:pt idx="27">
                  <c:v>63.22</c:v>
                </c:pt>
                <c:pt idx="28">
                  <c:v>72.08</c:v>
                </c:pt>
                <c:pt idx="29">
                  <c:v>70.5</c:v>
                </c:pt>
                <c:pt idx="30">
                  <c:v>76.37</c:v>
                </c:pt>
                <c:pt idx="31">
                  <c:v>72.36</c:v>
                </c:pt>
                <c:pt idx="32">
                  <c:v>70.739999999999995</c:v>
                </c:pt>
                <c:pt idx="33">
                  <c:v>56.72</c:v>
                </c:pt>
                <c:pt idx="34">
                  <c:v>55.98</c:v>
                </c:pt>
              </c:numCache>
            </c:numRef>
          </c:val>
          <c:extLst>
            <c:ext xmlns:c16="http://schemas.microsoft.com/office/drawing/2014/chart" uri="{C3380CC4-5D6E-409C-BE32-E72D297353CC}">
              <c16:uniqueId val="{00000001-06F6-4E48-92A3-F9FF0AAE3A80}"/>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F6-4E48-92A3-F9FF0AAE3A80}"/>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6F6-4E48-92A3-F9FF0AAE3A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20.2</c:v>
                </c:pt>
                <c:pt idx="1">
                  <c:v>13.19</c:v>
                </c:pt>
                <c:pt idx="2">
                  <c:v>21.95</c:v>
                </c:pt>
                <c:pt idx="3">
                  <c:v>18.14</c:v>
                </c:pt>
                <c:pt idx="4">
                  <c:v>10.96</c:v>
                </c:pt>
                <c:pt idx="5">
                  <c:v>18.309999999999999</c:v>
                </c:pt>
                <c:pt idx="6">
                  <c:v>15.65</c:v>
                </c:pt>
                <c:pt idx="7">
                  <c:v>24.27</c:v>
                </c:pt>
                <c:pt idx="8">
                  <c:v>8</c:v>
                </c:pt>
                <c:pt idx="9">
                  <c:v>9.75</c:v>
                </c:pt>
                <c:pt idx="10">
                  <c:v>8.8699999999999992</c:v>
                </c:pt>
                <c:pt idx="11">
                  <c:v>15.03</c:v>
                </c:pt>
                <c:pt idx="12">
                  <c:v>14.84</c:v>
                </c:pt>
                <c:pt idx="13">
                  <c:v>23.33</c:v>
                </c:pt>
                <c:pt idx="14">
                  <c:v>19.420000000000002</c:v>
                </c:pt>
                <c:pt idx="15">
                  <c:v>20.2</c:v>
                </c:pt>
                <c:pt idx="16">
                  <c:v>23.42</c:v>
                </c:pt>
                <c:pt idx="17">
                  <c:v>27.64</c:v>
                </c:pt>
                <c:pt idx="18">
                  <c:v>19.55</c:v>
                </c:pt>
                <c:pt idx="19">
                  <c:v>13.75</c:v>
                </c:pt>
                <c:pt idx="20">
                  <c:v>20.28</c:v>
                </c:pt>
                <c:pt idx="21">
                  <c:v>23</c:v>
                </c:pt>
                <c:pt idx="22">
                  <c:v>16.2</c:v>
                </c:pt>
                <c:pt idx="23">
                  <c:v>17.239999999999998</c:v>
                </c:pt>
                <c:pt idx="24">
                  <c:v>9.85</c:v>
                </c:pt>
                <c:pt idx="25">
                  <c:v>19.190000000000001</c:v>
                </c:pt>
                <c:pt idx="26">
                  <c:v>24.19</c:v>
                </c:pt>
                <c:pt idx="27">
                  <c:v>28.16</c:v>
                </c:pt>
                <c:pt idx="28">
                  <c:v>19.239999999999998</c:v>
                </c:pt>
                <c:pt idx="29">
                  <c:v>16.77</c:v>
                </c:pt>
                <c:pt idx="30">
                  <c:v>15.93</c:v>
                </c:pt>
                <c:pt idx="31">
                  <c:v>19.309999999999999</c:v>
                </c:pt>
                <c:pt idx="32">
                  <c:v>20.36</c:v>
                </c:pt>
                <c:pt idx="33">
                  <c:v>34.85</c:v>
                </c:pt>
                <c:pt idx="34">
                  <c:v>33.24</c:v>
                </c:pt>
              </c:numCache>
            </c:numRef>
          </c:val>
          <c:extLst>
            <c:ext xmlns:c16="http://schemas.microsoft.com/office/drawing/2014/chart" uri="{C3380CC4-5D6E-409C-BE32-E72D297353CC}">
              <c16:uniqueId val="{00000004-06F6-4E48-92A3-F9FF0AAE3A80}"/>
            </c:ext>
          </c:extLst>
        </c:ser>
        <c:dLbls>
          <c:dLblPos val="ctr"/>
          <c:showLegendKey val="0"/>
          <c:showVal val="1"/>
          <c:showCatName val="0"/>
          <c:showSerName val="0"/>
          <c:showPercent val="0"/>
          <c:showBubbleSize val="0"/>
        </c:dLbls>
        <c:gapWidth val="50"/>
        <c:overlap val="100"/>
        <c:axId val="401203528"/>
        <c:axId val="401200000"/>
      </c:barChart>
      <c:catAx>
        <c:axId val="4012035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200000"/>
        <c:crosses val="autoZero"/>
        <c:auto val="1"/>
        <c:lblAlgn val="ctr"/>
        <c:lblOffset val="100"/>
        <c:noMultiLvlLbl val="0"/>
      </c:catAx>
      <c:valAx>
        <c:axId val="4012000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35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20.32</c:v>
                </c:pt>
                <c:pt idx="1">
                  <c:v>28.72</c:v>
                </c:pt>
                <c:pt idx="2">
                  <c:v>24.74</c:v>
                </c:pt>
                <c:pt idx="3">
                  <c:v>16.579999999999998</c:v>
                </c:pt>
                <c:pt idx="4">
                  <c:v>9.65</c:v>
                </c:pt>
                <c:pt idx="5">
                  <c:v>11.9</c:v>
                </c:pt>
                <c:pt idx="6">
                  <c:v>26.85</c:v>
                </c:pt>
                <c:pt idx="7">
                  <c:v>12.5</c:v>
                </c:pt>
                <c:pt idx="8">
                  <c:v>10.94</c:v>
                </c:pt>
                <c:pt idx="9">
                  <c:v>14.13</c:v>
                </c:pt>
                <c:pt idx="10">
                  <c:v>20.74</c:v>
                </c:pt>
                <c:pt idx="11">
                  <c:v>19.07</c:v>
                </c:pt>
                <c:pt idx="12">
                  <c:v>17.010000000000002</c:v>
                </c:pt>
                <c:pt idx="13">
                  <c:v>12.33</c:v>
                </c:pt>
                <c:pt idx="14">
                  <c:v>14.29</c:v>
                </c:pt>
                <c:pt idx="15">
                  <c:v>15.67</c:v>
                </c:pt>
                <c:pt idx="16">
                  <c:v>21.29</c:v>
                </c:pt>
                <c:pt idx="17">
                  <c:v>31.52</c:v>
                </c:pt>
                <c:pt idx="18">
                  <c:v>9.7200000000000006</c:v>
                </c:pt>
                <c:pt idx="19">
                  <c:v>15.45</c:v>
                </c:pt>
                <c:pt idx="20">
                  <c:v>21.02</c:v>
                </c:pt>
                <c:pt idx="21">
                  <c:v>20.74</c:v>
                </c:pt>
                <c:pt idx="22">
                  <c:v>18.13</c:v>
                </c:pt>
                <c:pt idx="23">
                  <c:v>21.43</c:v>
                </c:pt>
                <c:pt idx="24">
                  <c:v>7.54</c:v>
                </c:pt>
                <c:pt idx="25">
                  <c:v>38.950000000000003</c:v>
                </c:pt>
                <c:pt idx="26">
                  <c:v>17.190000000000001</c:v>
                </c:pt>
                <c:pt idx="27">
                  <c:v>21.23</c:v>
                </c:pt>
                <c:pt idx="28">
                  <c:v>31.18</c:v>
                </c:pt>
                <c:pt idx="29">
                  <c:v>35.590000000000003</c:v>
                </c:pt>
                <c:pt idx="30">
                  <c:v>12.28</c:v>
                </c:pt>
                <c:pt idx="31">
                  <c:v>16.82</c:v>
                </c:pt>
                <c:pt idx="32">
                  <c:v>19.89</c:v>
                </c:pt>
                <c:pt idx="33">
                  <c:v>12.3</c:v>
                </c:pt>
                <c:pt idx="34">
                  <c:v>14.03</c:v>
                </c:pt>
              </c:numCache>
            </c:numRef>
          </c:val>
          <c:extLst>
            <c:ext xmlns:c16="http://schemas.microsoft.com/office/drawing/2014/chart" uri="{C3380CC4-5D6E-409C-BE32-E72D297353CC}">
              <c16:uniqueId val="{00000000-89CC-44A0-B36D-A0AB661A2BE1}"/>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69.19</c:v>
                </c:pt>
                <c:pt idx="1">
                  <c:v>62.77</c:v>
                </c:pt>
                <c:pt idx="2">
                  <c:v>62.09</c:v>
                </c:pt>
                <c:pt idx="3">
                  <c:v>75.91</c:v>
                </c:pt>
                <c:pt idx="4">
                  <c:v>82.89</c:v>
                </c:pt>
                <c:pt idx="5">
                  <c:v>79.25</c:v>
                </c:pt>
                <c:pt idx="6">
                  <c:v>67.790000000000006</c:v>
                </c:pt>
                <c:pt idx="7">
                  <c:v>83.33</c:v>
                </c:pt>
                <c:pt idx="8">
                  <c:v>85.94</c:v>
                </c:pt>
                <c:pt idx="9">
                  <c:v>83.39</c:v>
                </c:pt>
                <c:pt idx="10">
                  <c:v>71.849999999999994</c:v>
                </c:pt>
                <c:pt idx="11">
                  <c:v>77.319999999999993</c:v>
                </c:pt>
                <c:pt idx="12">
                  <c:v>72.87</c:v>
                </c:pt>
                <c:pt idx="13">
                  <c:v>80.819999999999993</c:v>
                </c:pt>
                <c:pt idx="14">
                  <c:v>73.75</c:v>
                </c:pt>
                <c:pt idx="15">
                  <c:v>77</c:v>
                </c:pt>
                <c:pt idx="16">
                  <c:v>71.709999999999994</c:v>
                </c:pt>
                <c:pt idx="17">
                  <c:v>55.64</c:v>
                </c:pt>
                <c:pt idx="18">
                  <c:v>84.49</c:v>
                </c:pt>
                <c:pt idx="19">
                  <c:v>76.91</c:v>
                </c:pt>
                <c:pt idx="20">
                  <c:v>68.78</c:v>
                </c:pt>
                <c:pt idx="21">
                  <c:v>76.3</c:v>
                </c:pt>
                <c:pt idx="22">
                  <c:v>76.17</c:v>
                </c:pt>
                <c:pt idx="23">
                  <c:v>67.459999999999994</c:v>
                </c:pt>
                <c:pt idx="24">
                  <c:v>86.43</c:v>
                </c:pt>
                <c:pt idx="25">
                  <c:v>55.79</c:v>
                </c:pt>
                <c:pt idx="26">
                  <c:v>68.59</c:v>
                </c:pt>
                <c:pt idx="27">
                  <c:v>73.180000000000007</c:v>
                </c:pt>
                <c:pt idx="28">
                  <c:v>62.52</c:v>
                </c:pt>
                <c:pt idx="29">
                  <c:v>56.61</c:v>
                </c:pt>
                <c:pt idx="30">
                  <c:v>78.95</c:v>
                </c:pt>
                <c:pt idx="31">
                  <c:v>74.5</c:v>
                </c:pt>
                <c:pt idx="32">
                  <c:v>65.47</c:v>
                </c:pt>
                <c:pt idx="33">
                  <c:v>75.84</c:v>
                </c:pt>
                <c:pt idx="34">
                  <c:v>53.17</c:v>
                </c:pt>
              </c:numCache>
            </c:numRef>
          </c:val>
          <c:extLst>
            <c:ext xmlns:c16="http://schemas.microsoft.com/office/drawing/2014/chart" uri="{C3380CC4-5D6E-409C-BE32-E72D297353CC}">
              <c16:uniqueId val="{00000001-89CC-44A0-B36D-A0AB661A2BE1}"/>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9CC-44A0-B36D-A0AB661A2BE1}"/>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9CC-44A0-B36D-A0AB661A2BE1}"/>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10.49</c:v>
                </c:pt>
                <c:pt idx="1">
                  <c:v>8.51</c:v>
                </c:pt>
                <c:pt idx="2">
                  <c:v>13.18</c:v>
                </c:pt>
                <c:pt idx="3">
                  <c:v>7.51</c:v>
                </c:pt>
                <c:pt idx="4">
                  <c:v>7.46</c:v>
                </c:pt>
                <c:pt idx="5">
                  <c:v>8.84</c:v>
                </c:pt>
                <c:pt idx="6">
                  <c:v>5.37</c:v>
                </c:pt>
                <c:pt idx="7">
                  <c:v>4.17</c:v>
                </c:pt>
                <c:pt idx="8">
                  <c:v>3.13</c:v>
                </c:pt>
                <c:pt idx="9">
                  <c:v>2.4700000000000002</c:v>
                </c:pt>
                <c:pt idx="10">
                  <c:v>7.41</c:v>
                </c:pt>
                <c:pt idx="11">
                  <c:v>3.61</c:v>
                </c:pt>
                <c:pt idx="12">
                  <c:v>10.11</c:v>
                </c:pt>
                <c:pt idx="13">
                  <c:v>6.85</c:v>
                </c:pt>
                <c:pt idx="14">
                  <c:v>11.96</c:v>
                </c:pt>
                <c:pt idx="15">
                  <c:v>7.33</c:v>
                </c:pt>
                <c:pt idx="16">
                  <c:v>7</c:v>
                </c:pt>
                <c:pt idx="17">
                  <c:v>12.84</c:v>
                </c:pt>
                <c:pt idx="18">
                  <c:v>5.79</c:v>
                </c:pt>
                <c:pt idx="19">
                  <c:v>7.64</c:v>
                </c:pt>
                <c:pt idx="20">
                  <c:v>10.199999999999999</c:v>
                </c:pt>
                <c:pt idx="21">
                  <c:v>2.96</c:v>
                </c:pt>
                <c:pt idx="22">
                  <c:v>5.7</c:v>
                </c:pt>
                <c:pt idx="23">
                  <c:v>11.11</c:v>
                </c:pt>
                <c:pt idx="24">
                  <c:v>6.03</c:v>
                </c:pt>
                <c:pt idx="25">
                  <c:v>5.26</c:v>
                </c:pt>
                <c:pt idx="26">
                  <c:v>14.22</c:v>
                </c:pt>
                <c:pt idx="27">
                  <c:v>5.59</c:v>
                </c:pt>
                <c:pt idx="28">
                  <c:v>6.3</c:v>
                </c:pt>
                <c:pt idx="29">
                  <c:v>7.8</c:v>
                </c:pt>
                <c:pt idx="30">
                  <c:v>8.77</c:v>
                </c:pt>
                <c:pt idx="31">
                  <c:v>8.68</c:v>
                </c:pt>
                <c:pt idx="32">
                  <c:v>14.64</c:v>
                </c:pt>
                <c:pt idx="33">
                  <c:v>11.86</c:v>
                </c:pt>
                <c:pt idx="34">
                  <c:v>32.81</c:v>
                </c:pt>
              </c:numCache>
            </c:numRef>
          </c:val>
          <c:extLst>
            <c:ext xmlns:c16="http://schemas.microsoft.com/office/drawing/2014/chart" uri="{C3380CC4-5D6E-409C-BE32-E72D297353CC}">
              <c16:uniqueId val="{00000004-89CC-44A0-B36D-A0AB661A2BE1}"/>
            </c:ext>
          </c:extLst>
        </c:ser>
        <c:dLbls>
          <c:dLblPos val="ctr"/>
          <c:showLegendKey val="0"/>
          <c:showVal val="1"/>
          <c:showCatName val="0"/>
          <c:showSerName val="0"/>
          <c:showPercent val="0"/>
          <c:showBubbleSize val="0"/>
        </c:dLbls>
        <c:gapWidth val="50"/>
        <c:overlap val="100"/>
        <c:axId val="401201960"/>
        <c:axId val="401198824"/>
      </c:barChart>
      <c:catAx>
        <c:axId val="4012019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198824"/>
        <c:crosses val="autoZero"/>
        <c:auto val="1"/>
        <c:lblAlgn val="ctr"/>
        <c:lblOffset val="100"/>
        <c:noMultiLvlLbl val="0"/>
      </c:catAx>
      <c:valAx>
        <c:axId val="40119882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19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21.99</c:v>
                </c:pt>
                <c:pt idx="1">
                  <c:v>31.82</c:v>
                </c:pt>
                <c:pt idx="2">
                  <c:v>26.96</c:v>
                </c:pt>
                <c:pt idx="3">
                  <c:v>17.989999999999998</c:v>
                </c:pt>
                <c:pt idx="4">
                  <c:v>8.33</c:v>
                </c:pt>
                <c:pt idx="5">
                  <c:v>19.84</c:v>
                </c:pt>
                <c:pt idx="6">
                  <c:v>20.61</c:v>
                </c:pt>
                <c:pt idx="7">
                  <c:v>21.14</c:v>
                </c:pt>
                <c:pt idx="8">
                  <c:v>17.95</c:v>
                </c:pt>
                <c:pt idx="9">
                  <c:v>17.23</c:v>
                </c:pt>
                <c:pt idx="10">
                  <c:v>12.71</c:v>
                </c:pt>
                <c:pt idx="11">
                  <c:v>20.49</c:v>
                </c:pt>
                <c:pt idx="12">
                  <c:v>19.32</c:v>
                </c:pt>
                <c:pt idx="13">
                  <c:v>30.43</c:v>
                </c:pt>
                <c:pt idx="14">
                  <c:v>16.600000000000001</c:v>
                </c:pt>
                <c:pt idx="15">
                  <c:v>20.329999999999998</c:v>
                </c:pt>
                <c:pt idx="16">
                  <c:v>19.940000000000001</c:v>
                </c:pt>
                <c:pt idx="17">
                  <c:v>35.369999999999997</c:v>
                </c:pt>
                <c:pt idx="18">
                  <c:v>10.17</c:v>
                </c:pt>
                <c:pt idx="19">
                  <c:v>16.010000000000002</c:v>
                </c:pt>
                <c:pt idx="20">
                  <c:v>22.27</c:v>
                </c:pt>
                <c:pt idx="21">
                  <c:v>13.5</c:v>
                </c:pt>
                <c:pt idx="22">
                  <c:v>6.19</c:v>
                </c:pt>
                <c:pt idx="23">
                  <c:v>19.5</c:v>
                </c:pt>
                <c:pt idx="24">
                  <c:v>10.18</c:v>
                </c:pt>
                <c:pt idx="25">
                  <c:v>46.08</c:v>
                </c:pt>
                <c:pt idx="26">
                  <c:v>20.53</c:v>
                </c:pt>
                <c:pt idx="27">
                  <c:v>20.57</c:v>
                </c:pt>
                <c:pt idx="28">
                  <c:v>34.409999999999997</c:v>
                </c:pt>
                <c:pt idx="29">
                  <c:v>21.6</c:v>
                </c:pt>
                <c:pt idx="30">
                  <c:v>8.5</c:v>
                </c:pt>
                <c:pt idx="31">
                  <c:v>16.690000000000001</c:v>
                </c:pt>
                <c:pt idx="32">
                  <c:v>28.93</c:v>
                </c:pt>
                <c:pt idx="33">
                  <c:v>17.05</c:v>
                </c:pt>
                <c:pt idx="34">
                  <c:v>23.33</c:v>
                </c:pt>
              </c:numCache>
            </c:numRef>
          </c:val>
          <c:extLst>
            <c:ext xmlns:c16="http://schemas.microsoft.com/office/drawing/2014/chart" uri="{C3380CC4-5D6E-409C-BE32-E72D297353CC}">
              <c16:uniqueId val="{00000000-0A3A-4474-81EA-2C7487B239EB}"/>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69.319999999999993</c:v>
                </c:pt>
                <c:pt idx="1">
                  <c:v>63.64</c:v>
                </c:pt>
                <c:pt idx="2">
                  <c:v>61.68</c:v>
                </c:pt>
                <c:pt idx="3">
                  <c:v>75.31</c:v>
                </c:pt>
                <c:pt idx="4">
                  <c:v>88.43</c:v>
                </c:pt>
                <c:pt idx="5">
                  <c:v>76.59</c:v>
                </c:pt>
                <c:pt idx="6">
                  <c:v>74.319999999999993</c:v>
                </c:pt>
                <c:pt idx="7">
                  <c:v>73.17</c:v>
                </c:pt>
                <c:pt idx="8">
                  <c:v>78.209999999999994</c:v>
                </c:pt>
                <c:pt idx="9">
                  <c:v>82.4</c:v>
                </c:pt>
                <c:pt idx="10">
                  <c:v>83.05</c:v>
                </c:pt>
                <c:pt idx="11">
                  <c:v>76.099999999999994</c:v>
                </c:pt>
                <c:pt idx="12">
                  <c:v>77.27</c:v>
                </c:pt>
                <c:pt idx="13">
                  <c:v>63.77</c:v>
                </c:pt>
                <c:pt idx="14">
                  <c:v>72.73</c:v>
                </c:pt>
                <c:pt idx="15">
                  <c:v>72.33</c:v>
                </c:pt>
                <c:pt idx="16">
                  <c:v>73.930000000000007</c:v>
                </c:pt>
                <c:pt idx="17">
                  <c:v>54.59</c:v>
                </c:pt>
                <c:pt idx="18">
                  <c:v>82.57</c:v>
                </c:pt>
                <c:pt idx="19">
                  <c:v>76.52</c:v>
                </c:pt>
                <c:pt idx="20">
                  <c:v>71.040000000000006</c:v>
                </c:pt>
                <c:pt idx="21">
                  <c:v>82.21</c:v>
                </c:pt>
                <c:pt idx="22">
                  <c:v>82.38</c:v>
                </c:pt>
                <c:pt idx="23">
                  <c:v>73.86</c:v>
                </c:pt>
                <c:pt idx="24">
                  <c:v>88.02</c:v>
                </c:pt>
                <c:pt idx="25">
                  <c:v>41.18</c:v>
                </c:pt>
                <c:pt idx="26">
                  <c:v>67.02</c:v>
                </c:pt>
                <c:pt idx="27">
                  <c:v>74.86</c:v>
                </c:pt>
                <c:pt idx="28">
                  <c:v>59.29</c:v>
                </c:pt>
                <c:pt idx="29">
                  <c:v>69.69</c:v>
                </c:pt>
                <c:pt idx="30">
                  <c:v>84.97</c:v>
                </c:pt>
                <c:pt idx="31">
                  <c:v>74.94</c:v>
                </c:pt>
                <c:pt idx="32">
                  <c:v>60.35</c:v>
                </c:pt>
                <c:pt idx="33">
                  <c:v>75.37</c:v>
                </c:pt>
                <c:pt idx="34">
                  <c:v>51.56</c:v>
                </c:pt>
              </c:numCache>
            </c:numRef>
          </c:val>
          <c:extLst>
            <c:ext xmlns:c16="http://schemas.microsoft.com/office/drawing/2014/chart" uri="{C3380CC4-5D6E-409C-BE32-E72D297353CC}">
              <c16:uniqueId val="{00000001-0A3A-4474-81EA-2C7487B239EB}"/>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A3A-4474-81EA-2C7487B239EB}"/>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A3A-4474-81EA-2C7487B239E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8.69</c:v>
                </c:pt>
                <c:pt idx="1">
                  <c:v>4.55</c:v>
                </c:pt>
                <c:pt idx="2">
                  <c:v>11.36</c:v>
                </c:pt>
                <c:pt idx="3">
                  <c:v>6.7</c:v>
                </c:pt>
                <c:pt idx="4">
                  <c:v>3.24</c:v>
                </c:pt>
                <c:pt idx="5">
                  <c:v>3.57</c:v>
                </c:pt>
                <c:pt idx="6">
                  <c:v>5.07</c:v>
                </c:pt>
                <c:pt idx="7">
                  <c:v>5.69</c:v>
                </c:pt>
                <c:pt idx="8">
                  <c:v>3.85</c:v>
                </c:pt>
                <c:pt idx="9">
                  <c:v>0.37</c:v>
                </c:pt>
                <c:pt idx="10">
                  <c:v>4.24</c:v>
                </c:pt>
                <c:pt idx="11">
                  <c:v>3.41</c:v>
                </c:pt>
                <c:pt idx="12">
                  <c:v>3.41</c:v>
                </c:pt>
                <c:pt idx="13">
                  <c:v>5.8</c:v>
                </c:pt>
                <c:pt idx="14">
                  <c:v>10.67</c:v>
                </c:pt>
                <c:pt idx="15">
                  <c:v>7.33</c:v>
                </c:pt>
                <c:pt idx="16">
                  <c:v>6.13</c:v>
                </c:pt>
                <c:pt idx="17">
                  <c:v>10.039999999999999</c:v>
                </c:pt>
                <c:pt idx="18">
                  <c:v>7.26</c:v>
                </c:pt>
                <c:pt idx="19">
                  <c:v>7.47</c:v>
                </c:pt>
                <c:pt idx="20">
                  <c:v>6.69</c:v>
                </c:pt>
                <c:pt idx="21">
                  <c:v>4.29</c:v>
                </c:pt>
                <c:pt idx="22">
                  <c:v>11.43</c:v>
                </c:pt>
                <c:pt idx="23">
                  <c:v>6.64</c:v>
                </c:pt>
                <c:pt idx="24">
                  <c:v>1.8</c:v>
                </c:pt>
                <c:pt idx="25">
                  <c:v>12.75</c:v>
                </c:pt>
                <c:pt idx="26">
                  <c:v>12.46</c:v>
                </c:pt>
                <c:pt idx="27">
                  <c:v>4.57</c:v>
                </c:pt>
                <c:pt idx="28">
                  <c:v>6.3</c:v>
                </c:pt>
                <c:pt idx="29">
                  <c:v>8.7100000000000009</c:v>
                </c:pt>
                <c:pt idx="30">
                  <c:v>6.54</c:v>
                </c:pt>
                <c:pt idx="31">
                  <c:v>8.3800000000000008</c:v>
                </c:pt>
                <c:pt idx="32">
                  <c:v>10.72</c:v>
                </c:pt>
                <c:pt idx="33">
                  <c:v>7.58</c:v>
                </c:pt>
                <c:pt idx="34">
                  <c:v>25.11</c:v>
                </c:pt>
              </c:numCache>
            </c:numRef>
          </c:val>
          <c:extLst>
            <c:ext xmlns:c16="http://schemas.microsoft.com/office/drawing/2014/chart" uri="{C3380CC4-5D6E-409C-BE32-E72D297353CC}">
              <c16:uniqueId val="{00000004-0A3A-4474-81EA-2C7487B239EB}"/>
            </c:ext>
          </c:extLst>
        </c:ser>
        <c:dLbls>
          <c:dLblPos val="ctr"/>
          <c:showLegendKey val="0"/>
          <c:showVal val="1"/>
          <c:showCatName val="0"/>
          <c:showSerName val="0"/>
          <c:showPercent val="0"/>
          <c:showBubbleSize val="0"/>
        </c:dLbls>
        <c:gapWidth val="50"/>
        <c:overlap val="100"/>
        <c:axId val="401202744"/>
        <c:axId val="401200392"/>
      </c:barChart>
      <c:catAx>
        <c:axId val="40120274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200392"/>
        <c:crosses val="autoZero"/>
        <c:auto val="1"/>
        <c:lblAlgn val="ctr"/>
        <c:lblOffset val="100"/>
        <c:noMultiLvlLbl val="0"/>
      </c:catAx>
      <c:valAx>
        <c:axId val="40120039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27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18.21</c:v>
                </c:pt>
                <c:pt idx="1">
                  <c:v>13.95</c:v>
                </c:pt>
                <c:pt idx="2">
                  <c:v>23.19</c:v>
                </c:pt>
                <c:pt idx="3">
                  <c:v>13.82</c:v>
                </c:pt>
                <c:pt idx="4">
                  <c:v>7.44</c:v>
                </c:pt>
                <c:pt idx="5">
                  <c:v>6.62</c:v>
                </c:pt>
                <c:pt idx="6">
                  <c:v>19.16</c:v>
                </c:pt>
                <c:pt idx="7">
                  <c:v>15.04</c:v>
                </c:pt>
                <c:pt idx="8">
                  <c:v>7.04</c:v>
                </c:pt>
                <c:pt idx="9">
                  <c:v>20.399999999999999</c:v>
                </c:pt>
                <c:pt idx="10">
                  <c:v>7.21</c:v>
                </c:pt>
                <c:pt idx="11">
                  <c:v>21.5</c:v>
                </c:pt>
                <c:pt idx="12">
                  <c:v>17.260000000000002</c:v>
                </c:pt>
                <c:pt idx="13">
                  <c:v>8.0500000000000007</c:v>
                </c:pt>
                <c:pt idx="14">
                  <c:v>18.09</c:v>
                </c:pt>
                <c:pt idx="15">
                  <c:v>17.07</c:v>
                </c:pt>
                <c:pt idx="16">
                  <c:v>20.9</c:v>
                </c:pt>
                <c:pt idx="17">
                  <c:v>21.89</c:v>
                </c:pt>
                <c:pt idx="18">
                  <c:v>12.05</c:v>
                </c:pt>
                <c:pt idx="19">
                  <c:v>13.19</c:v>
                </c:pt>
                <c:pt idx="20">
                  <c:v>16.41</c:v>
                </c:pt>
                <c:pt idx="21">
                  <c:v>13.48</c:v>
                </c:pt>
                <c:pt idx="22">
                  <c:v>14.77</c:v>
                </c:pt>
                <c:pt idx="23">
                  <c:v>20.5</c:v>
                </c:pt>
                <c:pt idx="24">
                  <c:v>4.6399999999999997</c:v>
                </c:pt>
                <c:pt idx="25">
                  <c:v>42</c:v>
                </c:pt>
                <c:pt idx="26">
                  <c:v>13.85</c:v>
                </c:pt>
                <c:pt idx="27">
                  <c:v>20.51</c:v>
                </c:pt>
                <c:pt idx="28">
                  <c:v>24.81</c:v>
                </c:pt>
                <c:pt idx="29">
                  <c:v>25.69</c:v>
                </c:pt>
                <c:pt idx="30">
                  <c:v>9.74</c:v>
                </c:pt>
                <c:pt idx="31">
                  <c:v>12.88</c:v>
                </c:pt>
                <c:pt idx="32">
                  <c:v>27.04</c:v>
                </c:pt>
                <c:pt idx="33">
                  <c:v>12.42</c:v>
                </c:pt>
                <c:pt idx="34">
                  <c:v>23.52</c:v>
                </c:pt>
              </c:numCache>
            </c:numRef>
          </c:val>
          <c:extLst>
            <c:ext xmlns:c16="http://schemas.microsoft.com/office/drawing/2014/chart" uri="{C3380CC4-5D6E-409C-BE32-E72D297353CC}">
              <c16:uniqueId val="{00000000-2E53-45A2-A760-4AC274240FCC}"/>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72.459999999999994</c:v>
                </c:pt>
                <c:pt idx="1">
                  <c:v>82.56</c:v>
                </c:pt>
                <c:pt idx="2">
                  <c:v>62.86</c:v>
                </c:pt>
                <c:pt idx="3">
                  <c:v>80.36</c:v>
                </c:pt>
                <c:pt idx="4">
                  <c:v>89.3</c:v>
                </c:pt>
                <c:pt idx="5">
                  <c:v>87.11</c:v>
                </c:pt>
                <c:pt idx="6">
                  <c:v>76.25</c:v>
                </c:pt>
                <c:pt idx="7">
                  <c:v>80.45</c:v>
                </c:pt>
                <c:pt idx="8">
                  <c:v>91.55</c:v>
                </c:pt>
                <c:pt idx="9">
                  <c:v>78.8</c:v>
                </c:pt>
                <c:pt idx="10">
                  <c:v>82.88</c:v>
                </c:pt>
                <c:pt idx="11">
                  <c:v>74</c:v>
                </c:pt>
                <c:pt idx="12">
                  <c:v>77.41</c:v>
                </c:pt>
                <c:pt idx="13">
                  <c:v>82.76</c:v>
                </c:pt>
                <c:pt idx="14">
                  <c:v>71.38</c:v>
                </c:pt>
                <c:pt idx="15">
                  <c:v>74.39</c:v>
                </c:pt>
                <c:pt idx="16">
                  <c:v>73.45</c:v>
                </c:pt>
                <c:pt idx="17">
                  <c:v>69.959999999999994</c:v>
                </c:pt>
                <c:pt idx="18">
                  <c:v>83.59</c:v>
                </c:pt>
                <c:pt idx="19">
                  <c:v>81.47</c:v>
                </c:pt>
                <c:pt idx="20">
                  <c:v>74.42</c:v>
                </c:pt>
                <c:pt idx="21">
                  <c:v>82.98</c:v>
                </c:pt>
                <c:pt idx="22">
                  <c:v>78.41</c:v>
                </c:pt>
                <c:pt idx="23">
                  <c:v>69.87</c:v>
                </c:pt>
                <c:pt idx="24">
                  <c:v>86.08</c:v>
                </c:pt>
                <c:pt idx="25">
                  <c:v>51</c:v>
                </c:pt>
                <c:pt idx="26">
                  <c:v>78.03</c:v>
                </c:pt>
                <c:pt idx="27">
                  <c:v>74.36</c:v>
                </c:pt>
                <c:pt idx="28">
                  <c:v>69.47</c:v>
                </c:pt>
                <c:pt idx="29">
                  <c:v>68.75</c:v>
                </c:pt>
                <c:pt idx="30">
                  <c:v>86.36</c:v>
                </c:pt>
                <c:pt idx="31">
                  <c:v>78.569999999999993</c:v>
                </c:pt>
                <c:pt idx="32">
                  <c:v>66.33</c:v>
                </c:pt>
                <c:pt idx="33">
                  <c:v>79.599999999999994</c:v>
                </c:pt>
                <c:pt idx="34">
                  <c:v>53.2</c:v>
                </c:pt>
              </c:numCache>
            </c:numRef>
          </c:val>
          <c:extLst>
            <c:ext xmlns:c16="http://schemas.microsoft.com/office/drawing/2014/chart" uri="{C3380CC4-5D6E-409C-BE32-E72D297353CC}">
              <c16:uniqueId val="{00000001-2E53-45A2-A760-4AC274240FCC}"/>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E53-45A2-A760-4AC274240FCC}"/>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E53-45A2-A760-4AC274240FC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9.34</c:v>
                </c:pt>
                <c:pt idx="1">
                  <c:v>3.49</c:v>
                </c:pt>
                <c:pt idx="2">
                  <c:v>13.95</c:v>
                </c:pt>
                <c:pt idx="3">
                  <c:v>5.83</c:v>
                </c:pt>
                <c:pt idx="4">
                  <c:v>3.26</c:v>
                </c:pt>
                <c:pt idx="5">
                  <c:v>6.27</c:v>
                </c:pt>
                <c:pt idx="6">
                  <c:v>4.5999999999999996</c:v>
                </c:pt>
                <c:pt idx="7">
                  <c:v>4.51</c:v>
                </c:pt>
                <c:pt idx="8">
                  <c:v>1.41</c:v>
                </c:pt>
                <c:pt idx="9">
                  <c:v>0.8</c:v>
                </c:pt>
                <c:pt idx="10">
                  <c:v>9.91</c:v>
                </c:pt>
                <c:pt idx="11">
                  <c:v>4.5</c:v>
                </c:pt>
                <c:pt idx="12">
                  <c:v>5.33</c:v>
                </c:pt>
                <c:pt idx="13">
                  <c:v>9.1999999999999993</c:v>
                </c:pt>
                <c:pt idx="14">
                  <c:v>10.53</c:v>
                </c:pt>
                <c:pt idx="15">
                  <c:v>8.5399999999999991</c:v>
                </c:pt>
                <c:pt idx="16">
                  <c:v>5.65</c:v>
                </c:pt>
                <c:pt idx="17">
                  <c:v>8.15</c:v>
                </c:pt>
                <c:pt idx="18">
                  <c:v>4.3600000000000003</c:v>
                </c:pt>
                <c:pt idx="19">
                  <c:v>5.34</c:v>
                </c:pt>
                <c:pt idx="20">
                  <c:v>9.17</c:v>
                </c:pt>
                <c:pt idx="21">
                  <c:v>3.55</c:v>
                </c:pt>
                <c:pt idx="22">
                  <c:v>6.82</c:v>
                </c:pt>
                <c:pt idx="23">
                  <c:v>9.6199999999999992</c:v>
                </c:pt>
                <c:pt idx="24">
                  <c:v>9.2799999999999994</c:v>
                </c:pt>
                <c:pt idx="25">
                  <c:v>7</c:v>
                </c:pt>
                <c:pt idx="26">
                  <c:v>8.1199999999999992</c:v>
                </c:pt>
                <c:pt idx="27">
                  <c:v>5.13</c:v>
                </c:pt>
                <c:pt idx="28">
                  <c:v>5.73</c:v>
                </c:pt>
                <c:pt idx="29">
                  <c:v>5.56</c:v>
                </c:pt>
                <c:pt idx="30">
                  <c:v>3.9</c:v>
                </c:pt>
                <c:pt idx="31">
                  <c:v>8.5500000000000007</c:v>
                </c:pt>
                <c:pt idx="32">
                  <c:v>6.63</c:v>
                </c:pt>
                <c:pt idx="33">
                  <c:v>7.98</c:v>
                </c:pt>
                <c:pt idx="34">
                  <c:v>23.29</c:v>
                </c:pt>
              </c:numCache>
            </c:numRef>
          </c:val>
          <c:extLst>
            <c:ext xmlns:c16="http://schemas.microsoft.com/office/drawing/2014/chart" uri="{C3380CC4-5D6E-409C-BE32-E72D297353CC}">
              <c16:uniqueId val="{00000004-2E53-45A2-A760-4AC274240FCC}"/>
            </c:ext>
          </c:extLst>
        </c:ser>
        <c:dLbls>
          <c:dLblPos val="ctr"/>
          <c:showLegendKey val="0"/>
          <c:showVal val="1"/>
          <c:showCatName val="0"/>
          <c:showSerName val="0"/>
          <c:showPercent val="0"/>
          <c:showBubbleSize val="0"/>
        </c:dLbls>
        <c:gapWidth val="50"/>
        <c:overlap val="100"/>
        <c:axId val="401204312"/>
        <c:axId val="401202352"/>
      </c:barChart>
      <c:catAx>
        <c:axId val="40120431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202352"/>
        <c:crosses val="autoZero"/>
        <c:auto val="1"/>
        <c:lblAlgn val="ctr"/>
        <c:lblOffset val="100"/>
        <c:noMultiLvlLbl val="0"/>
      </c:catAx>
      <c:valAx>
        <c:axId val="40120235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43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журналу4.xlsx]МАТ'!$A$2:$A$14</c:f>
              <c:strCache>
                <c:ptCount val="13"/>
                <c:pt idx="0">
                  <c:v>Приморский край</c:v>
                </c:pt>
                <c:pt idx="1">
                  <c:v>Владивостокский городской округ</c:v>
                </c:pt>
                <c:pt idx="2">
                  <c:v>Октябрьский муниципальный округ</c:v>
                </c:pt>
                <c:pt idx="3">
                  <c:v>Городской округ Большой Камень</c:v>
                </c:pt>
                <c:pt idx="4">
                  <c:v>Дальнереченский городской округ</c:v>
                </c:pt>
                <c:pt idx="5">
                  <c:v>Муниципальный округ Спасск-Дальний</c:v>
                </c:pt>
                <c:pt idx="6">
                  <c:v>Уссурийский городской округ</c:v>
                </c:pt>
                <c:pt idx="7">
                  <c:v>Шкотовский муниципальный округ</c:v>
                </c:pt>
                <c:pt idx="8">
                  <c:v>Хорольский муниципальный округ</c:v>
                </c:pt>
                <c:pt idx="9">
                  <c:v>Пограничный муниципальный округ</c:v>
                </c:pt>
                <c:pt idx="10">
                  <c:v>Хасанский муниципальный округ</c:v>
                </c:pt>
                <c:pt idx="11">
                  <c:v>Находкинский городской округ</c:v>
                </c:pt>
                <c:pt idx="12">
                  <c:v>Приморский край (региональное подчинение)</c:v>
                </c:pt>
              </c:strCache>
            </c:strRef>
          </c:cat>
          <c:val>
            <c:numRef>
              <c:f>'[Ф9_Сравнение отметок с отметками по журналу4.xlsx]МАТ'!$D$2:$D$14</c:f>
              <c:numCache>
                <c:formatCode>General</c:formatCode>
                <c:ptCount val="13"/>
                <c:pt idx="0">
                  <c:v>20.04</c:v>
                </c:pt>
                <c:pt idx="1">
                  <c:v>0</c:v>
                </c:pt>
                <c:pt idx="2">
                  <c:v>21.43</c:v>
                </c:pt>
                <c:pt idx="3">
                  <c:v>13.04</c:v>
                </c:pt>
                <c:pt idx="4">
                  <c:v>17.239999999999998</c:v>
                </c:pt>
                <c:pt idx="5">
                  <c:v>27.47</c:v>
                </c:pt>
                <c:pt idx="6">
                  <c:v>23.96</c:v>
                </c:pt>
                <c:pt idx="7">
                  <c:v>41.18</c:v>
                </c:pt>
                <c:pt idx="8">
                  <c:v>0</c:v>
                </c:pt>
                <c:pt idx="9">
                  <c:v>30.77</c:v>
                </c:pt>
                <c:pt idx="10">
                  <c:v>13.64</c:v>
                </c:pt>
                <c:pt idx="11">
                  <c:v>11.11</c:v>
                </c:pt>
                <c:pt idx="12">
                  <c:v>25</c:v>
                </c:pt>
              </c:numCache>
            </c:numRef>
          </c:val>
          <c:extLst>
            <c:ext xmlns:c16="http://schemas.microsoft.com/office/drawing/2014/chart" uri="{C3380CC4-5D6E-409C-BE32-E72D297353CC}">
              <c16:uniqueId val="{00000000-F68D-4FBF-9223-89D8DDEF2E9A}"/>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журналу4.xlsx]МАТ'!$A$2:$A$14</c:f>
              <c:strCache>
                <c:ptCount val="13"/>
                <c:pt idx="0">
                  <c:v>Приморский край</c:v>
                </c:pt>
                <c:pt idx="1">
                  <c:v>Владивостокский городской округ</c:v>
                </c:pt>
                <c:pt idx="2">
                  <c:v>Октябрьский муниципальный округ</c:v>
                </c:pt>
                <c:pt idx="3">
                  <c:v>Городской округ Большой Камень</c:v>
                </c:pt>
                <c:pt idx="4">
                  <c:v>Дальнереченский городской округ</c:v>
                </c:pt>
                <c:pt idx="5">
                  <c:v>Муниципальный округ Спасск-Дальний</c:v>
                </c:pt>
                <c:pt idx="6">
                  <c:v>Уссурийский городской округ</c:v>
                </c:pt>
                <c:pt idx="7">
                  <c:v>Шкотовский муниципальный округ</c:v>
                </c:pt>
                <c:pt idx="8">
                  <c:v>Хорольский муниципальный округ</c:v>
                </c:pt>
                <c:pt idx="9">
                  <c:v>Пограничный муниципальный округ</c:v>
                </c:pt>
                <c:pt idx="10">
                  <c:v>Хасанский муниципальный округ</c:v>
                </c:pt>
                <c:pt idx="11">
                  <c:v>Находкинский городской округ</c:v>
                </c:pt>
                <c:pt idx="12">
                  <c:v>Приморский край (региональное подчинение)</c:v>
                </c:pt>
              </c:strCache>
            </c:strRef>
          </c:cat>
          <c:val>
            <c:numRef>
              <c:f>'[Ф9_Сравнение отметок с отметками по журналу4.xlsx]МАТ'!$F$2:$F$14</c:f>
              <c:numCache>
                <c:formatCode>General</c:formatCode>
                <c:ptCount val="13"/>
                <c:pt idx="0">
                  <c:v>75</c:v>
                </c:pt>
                <c:pt idx="1">
                  <c:v>0</c:v>
                </c:pt>
                <c:pt idx="2">
                  <c:v>78.569999999999993</c:v>
                </c:pt>
                <c:pt idx="3">
                  <c:v>82.61</c:v>
                </c:pt>
                <c:pt idx="4">
                  <c:v>82.76</c:v>
                </c:pt>
                <c:pt idx="5">
                  <c:v>69.23</c:v>
                </c:pt>
                <c:pt idx="6">
                  <c:v>69.790000000000006</c:v>
                </c:pt>
                <c:pt idx="7">
                  <c:v>58.82</c:v>
                </c:pt>
                <c:pt idx="8">
                  <c:v>77.78</c:v>
                </c:pt>
                <c:pt idx="9">
                  <c:v>69.23</c:v>
                </c:pt>
                <c:pt idx="10">
                  <c:v>72.73</c:v>
                </c:pt>
                <c:pt idx="11">
                  <c:v>84.62</c:v>
                </c:pt>
                <c:pt idx="12">
                  <c:v>58.33</c:v>
                </c:pt>
              </c:numCache>
            </c:numRef>
          </c:val>
          <c:extLst>
            <c:ext xmlns:c16="http://schemas.microsoft.com/office/drawing/2014/chart" uri="{C3380CC4-5D6E-409C-BE32-E72D297353CC}">
              <c16:uniqueId val="{00000001-F68D-4FBF-9223-89D8DDEF2E9A}"/>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68D-4FBF-9223-89D8DDEF2E9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68D-4FBF-9223-89D8DDEF2E9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журналу4.xlsx]МАТ'!$A$2:$A$14</c:f>
              <c:strCache>
                <c:ptCount val="13"/>
                <c:pt idx="0">
                  <c:v>Приморский край</c:v>
                </c:pt>
                <c:pt idx="1">
                  <c:v>Владивостокский городской округ</c:v>
                </c:pt>
                <c:pt idx="2">
                  <c:v>Октябрьский муниципальный округ</c:v>
                </c:pt>
                <c:pt idx="3">
                  <c:v>Городской округ Большой Камень</c:v>
                </c:pt>
                <c:pt idx="4">
                  <c:v>Дальнереченский городской округ</c:v>
                </c:pt>
                <c:pt idx="5">
                  <c:v>Муниципальный округ Спасск-Дальний</c:v>
                </c:pt>
                <c:pt idx="6">
                  <c:v>Уссурийский городской округ</c:v>
                </c:pt>
                <c:pt idx="7">
                  <c:v>Шкотовский муниципальный округ</c:v>
                </c:pt>
                <c:pt idx="8">
                  <c:v>Хорольский муниципальный округ</c:v>
                </c:pt>
                <c:pt idx="9">
                  <c:v>Пограничный муниципальный округ</c:v>
                </c:pt>
                <c:pt idx="10">
                  <c:v>Хасанский муниципальный округ</c:v>
                </c:pt>
                <c:pt idx="11">
                  <c:v>Находкинский городской округ</c:v>
                </c:pt>
                <c:pt idx="12">
                  <c:v>Приморский край (региональное подчинение)</c:v>
                </c:pt>
              </c:strCache>
            </c:strRef>
          </c:cat>
          <c:val>
            <c:numRef>
              <c:f>'[Ф9_Сравнение отметок с отметками по журналу4.xlsx]МАТ'!$H$2:$H$14</c:f>
              <c:numCache>
                <c:formatCode>General</c:formatCode>
                <c:ptCount val="13"/>
                <c:pt idx="0">
                  <c:v>4.96</c:v>
                </c:pt>
                <c:pt idx="1">
                  <c:v>0</c:v>
                </c:pt>
                <c:pt idx="2">
                  <c:v>0</c:v>
                </c:pt>
                <c:pt idx="3">
                  <c:v>4.3499999999999996</c:v>
                </c:pt>
                <c:pt idx="4">
                  <c:v>0</c:v>
                </c:pt>
                <c:pt idx="5">
                  <c:v>3.3</c:v>
                </c:pt>
                <c:pt idx="6">
                  <c:v>6.25</c:v>
                </c:pt>
                <c:pt idx="7">
                  <c:v>0</c:v>
                </c:pt>
                <c:pt idx="8">
                  <c:v>22.22</c:v>
                </c:pt>
                <c:pt idx="9">
                  <c:v>0</c:v>
                </c:pt>
                <c:pt idx="10">
                  <c:v>13.64</c:v>
                </c:pt>
                <c:pt idx="11">
                  <c:v>4.2699999999999996</c:v>
                </c:pt>
                <c:pt idx="12">
                  <c:v>16.670000000000002</c:v>
                </c:pt>
              </c:numCache>
            </c:numRef>
          </c:val>
          <c:extLst>
            <c:ext xmlns:c16="http://schemas.microsoft.com/office/drawing/2014/chart" uri="{C3380CC4-5D6E-409C-BE32-E72D297353CC}">
              <c16:uniqueId val="{00000004-F68D-4FBF-9223-89D8DDEF2E9A}"/>
            </c:ext>
          </c:extLst>
        </c:ser>
        <c:dLbls>
          <c:dLblPos val="ctr"/>
          <c:showLegendKey val="0"/>
          <c:showVal val="1"/>
          <c:showCatName val="0"/>
          <c:showSerName val="0"/>
          <c:showPercent val="0"/>
          <c:showBubbleSize val="0"/>
        </c:dLbls>
        <c:gapWidth val="50"/>
        <c:overlap val="100"/>
        <c:axId val="401205880"/>
        <c:axId val="401203136"/>
      </c:barChart>
      <c:catAx>
        <c:axId val="40120588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1203136"/>
        <c:crosses val="autoZero"/>
        <c:auto val="1"/>
        <c:lblAlgn val="ctr"/>
        <c:lblOffset val="100"/>
        <c:noMultiLvlLbl val="0"/>
      </c:catAx>
      <c:valAx>
        <c:axId val="40120313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12058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0.4</c:v>
                </c:pt>
                <c:pt idx="1">
                  <c:v>0.7</c:v>
                </c:pt>
                <c:pt idx="2">
                  <c:v>1.1000000000000001</c:v>
                </c:pt>
                <c:pt idx="3">
                  <c:v>1.5</c:v>
                </c:pt>
                <c:pt idx="4">
                  <c:v>1.7</c:v>
                </c:pt>
                <c:pt idx="5">
                  <c:v>1.7</c:v>
                </c:pt>
                <c:pt idx="6">
                  <c:v>1.6</c:v>
                </c:pt>
                <c:pt idx="7">
                  <c:v>9.8000000000000007</c:v>
                </c:pt>
                <c:pt idx="8">
                  <c:v>9.1</c:v>
                </c:pt>
                <c:pt idx="9">
                  <c:v>7.7</c:v>
                </c:pt>
                <c:pt idx="10">
                  <c:v>6.6</c:v>
                </c:pt>
                <c:pt idx="11">
                  <c:v>5.9</c:v>
                </c:pt>
                <c:pt idx="12">
                  <c:v>5.3</c:v>
                </c:pt>
                <c:pt idx="13">
                  <c:v>8.4</c:v>
                </c:pt>
                <c:pt idx="14">
                  <c:v>8.1999999999999993</c:v>
                </c:pt>
                <c:pt idx="15">
                  <c:v>6.1</c:v>
                </c:pt>
                <c:pt idx="16">
                  <c:v>5.2</c:v>
                </c:pt>
                <c:pt idx="17">
                  <c:v>4.2</c:v>
                </c:pt>
                <c:pt idx="18">
                  <c:v>3.5</c:v>
                </c:pt>
                <c:pt idx="19">
                  <c:v>3.6</c:v>
                </c:pt>
                <c:pt idx="20">
                  <c:v>3.3</c:v>
                </c:pt>
                <c:pt idx="21">
                  <c:v>1.9</c:v>
                </c:pt>
                <c:pt idx="22">
                  <c:v>1.5</c:v>
                </c:pt>
                <c:pt idx="23">
                  <c:v>0.7</c:v>
                </c:pt>
                <c:pt idx="24">
                  <c:v>0.4</c:v>
                </c:pt>
              </c:numCache>
            </c:numRef>
          </c:val>
          <c:extLst>
            <c:ext xmlns:c16="http://schemas.microsoft.com/office/drawing/2014/chart" uri="{C3380CC4-5D6E-409C-BE32-E72D297353CC}">
              <c16:uniqueId val="{00000000-AE1C-4174-99A2-F9AF581F7F4D}"/>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0.5</c:v>
                </c:pt>
                <c:pt idx="1">
                  <c:v>0.9</c:v>
                </c:pt>
                <c:pt idx="2">
                  <c:v>1.3</c:v>
                </c:pt>
                <c:pt idx="3">
                  <c:v>1.4</c:v>
                </c:pt>
                <c:pt idx="4">
                  <c:v>1.4</c:v>
                </c:pt>
                <c:pt idx="5">
                  <c:v>1.4</c:v>
                </c:pt>
                <c:pt idx="6">
                  <c:v>1.1000000000000001</c:v>
                </c:pt>
                <c:pt idx="7">
                  <c:v>12.6</c:v>
                </c:pt>
                <c:pt idx="8">
                  <c:v>9.6</c:v>
                </c:pt>
                <c:pt idx="9">
                  <c:v>7.8</c:v>
                </c:pt>
                <c:pt idx="10">
                  <c:v>6.5</c:v>
                </c:pt>
                <c:pt idx="11">
                  <c:v>5.7</c:v>
                </c:pt>
                <c:pt idx="12">
                  <c:v>5.4</c:v>
                </c:pt>
                <c:pt idx="13">
                  <c:v>9.3000000000000007</c:v>
                </c:pt>
                <c:pt idx="14">
                  <c:v>7.4</c:v>
                </c:pt>
                <c:pt idx="15">
                  <c:v>5.8</c:v>
                </c:pt>
                <c:pt idx="16">
                  <c:v>4.7</c:v>
                </c:pt>
                <c:pt idx="17">
                  <c:v>3.9</c:v>
                </c:pt>
                <c:pt idx="18">
                  <c:v>3.6</c:v>
                </c:pt>
                <c:pt idx="19">
                  <c:v>3.4</c:v>
                </c:pt>
                <c:pt idx="20">
                  <c:v>2.7</c:v>
                </c:pt>
                <c:pt idx="21">
                  <c:v>1.5</c:v>
                </c:pt>
                <c:pt idx="22">
                  <c:v>1.3</c:v>
                </c:pt>
                <c:pt idx="23">
                  <c:v>0.4</c:v>
                </c:pt>
                <c:pt idx="24">
                  <c:v>0.3</c:v>
                </c:pt>
              </c:numCache>
            </c:numRef>
          </c:val>
          <c:extLst>
            <c:ext xmlns:c16="http://schemas.microsoft.com/office/drawing/2014/chart" uri="{C3380CC4-5D6E-409C-BE32-E72D297353CC}">
              <c16:uniqueId val="{00000001-AE1C-4174-99A2-F9AF581F7F4D}"/>
            </c:ext>
          </c:extLst>
        </c:ser>
        <c:dLbls>
          <c:showLegendKey val="0"/>
          <c:showVal val="0"/>
          <c:showCatName val="0"/>
          <c:showSerName val="0"/>
          <c:showPercent val="0"/>
          <c:showBubbleSize val="0"/>
        </c:dLbls>
        <c:gapWidth val="219"/>
        <c:overlap val="-27"/>
        <c:axId val="339063304"/>
        <c:axId val="339064088"/>
      </c:barChart>
      <c:catAx>
        <c:axId val="33906330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4088"/>
        <c:crosses val="autoZero"/>
        <c:auto val="1"/>
        <c:lblAlgn val="ctr"/>
        <c:lblOffset val="100"/>
        <c:noMultiLvlLbl val="0"/>
      </c:catAx>
      <c:valAx>
        <c:axId val="3390640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3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15.59</c:v>
                </c:pt>
                <c:pt idx="1">
                  <c:v>13.54</c:v>
                </c:pt>
                <c:pt idx="2">
                  <c:v>20.56</c:v>
                </c:pt>
                <c:pt idx="3">
                  <c:v>11.78</c:v>
                </c:pt>
                <c:pt idx="4">
                  <c:v>11.91</c:v>
                </c:pt>
                <c:pt idx="5">
                  <c:v>10.49</c:v>
                </c:pt>
                <c:pt idx="6">
                  <c:v>17.38</c:v>
                </c:pt>
                <c:pt idx="7">
                  <c:v>11.72</c:v>
                </c:pt>
                <c:pt idx="8">
                  <c:v>11.27</c:v>
                </c:pt>
                <c:pt idx="9">
                  <c:v>12</c:v>
                </c:pt>
                <c:pt idx="10">
                  <c:v>9.09</c:v>
                </c:pt>
                <c:pt idx="11">
                  <c:v>17.05</c:v>
                </c:pt>
                <c:pt idx="12">
                  <c:v>12.62</c:v>
                </c:pt>
                <c:pt idx="13">
                  <c:v>15.28</c:v>
                </c:pt>
                <c:pt idx="14">
                  <c:v>14.4</c:v>
                </c:pt>
                <c:pt idx="15">
                  <c:v>14.35</c:v>
                </c:pt>
                <c:pt idx="16">
                  <c:v>21.17</c:v>
                </c:pt>
                <c:pt idx="17">
                  <c:v>17.39</c:v>
                </c:pt>
                <c:pt idx="18">
                  <c:v>9.7899999999999991</c:v>
                </c:pt>
                <c:pt idx="19">
                  <c:v>14.34</c:v>
                </c:pt>
                <c:pt idx="20">
                  <c:v>14.1</c:v>
                </c:pt>
                <c:pt idx="21">
                  <c:v>19.88</c:v>
                </c:pt>
                <c:pt idx="22">
                  <c:v>1.43</c:v>
                </c:pt>
                <c:pt idx="23">
                  <c:v>15.87</c:v>
                </c:pt>
                <c:pt idx="24">
                  <c:v>5.85</c:v>
                </c:pt>
                <c:pt idx="25">
                  <c:v>25</c:v>
                </c:pt>
                <c:pt idx="26">
                  <c:v>12.03</c:v>
                </c:pt>
                <c:pt idx="27">
                  <c:v>8.8699999999999992</c:v>
                </c:pt>
                <c:pt idx="28">
                  <c:v>14.6</c:v>
                </c:pt>
                <c:pt idx="29">
                  <c:v>16.79</c:v>
                </c:pt>
                <c:pt idx="30">
                  <c:v>11.19</c:v>
                </c:pt>
                <c:pt idx="31">
                  <c:v>10.7</c:v>
                </c:pt>
                <c:pt idx="32">
                  <c:v>18.850000000000001</c:v>
                </c:pt>
                <c:pt idx="33">
                  <c:v>9.59</c:v>
                </c:pt>
                <c:pt idx="34">
                  <c:v>22.42</c:v>
                </c:pt>
              </c:numCache>
            </c:numRef>
          </c:val>
          <c:extLst>
            <c:ext xmlns:c16="http://schemas.microsoft.com/office/drawing/2014/chart" uri="{C3380CC4-5D6E-409C-BE32-E72D297353CC}">
              <c16:uniqueId val="{00000000-4D73-406F-A9FF-C2C29095A11A}"/>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73.44</c:v>
                </c:pt>
                <c:pt idx="1">
                  <c:v>76.040000000000006</c:v>
                </c:pt>
                <c:pt idx="2">
                  <c:v>65.98</c:v>
                </c:pt>
                <c:pt idx="3">
                  <c:v>78.55</c:v>
                </c:pt>
                <c:pt idx="4">
                  <c:v>76.17</c:v>
                </c:pt>
                <c:pt idx="5">
                  <c:v>85.77</c:v>
                </c:pt>
                <c:pt idx="6">
                  <c:v>71.28</c:v>
                </c:pt>
                <c:pt idx="7">
                  <c:v>84.38</c:v>
                </c:pt>
                <c:pt idx="8">
                  <c:v>76.06</c:v>
                </c:pt>
                <c:pt idx="9">
                  <c:v>83.27</c:v>
                </c:pt>
                <c:pt idx="10">
                  <c:v>82.95</c:v>
                </c:pt>
                <c:pt idx="11">
                  <c:v>71.59</c:v>
                </c:pt>
                <c:pt idx="12">
                  <c:v>81.680000000000007</c:v>
                </c:pt>
                <c:pt idx="13">
                  <c:v>79.17</c:v>
                </c:pt>
                <c:pt idx="14">
                  <c:v>75.88</c:v>
                </c:pt>
                <c:pt idx="15">
                  <c:v>73.61</c:v>
                </c:pt>
                <c:pt idx="16">
                  <c:v>73.94</c:v>
                </c:pt>
                <c:pt idx="17">
                  <c:v>69.569999999999993</c:v>
                </c:pt>
                <c:pt idx="18">
                  <c:v>85.2</c:v>
                </c:pt>
                <c:pt idx="19">
                  <c:v>77.17</c:v>
                </c:pt>
                <c:pt idx="20">
                  <c:v>73.27</c:v>
                </c:pt>
                <c:pt idx="21">
                  <c:v>78.95</c:v>
                </c:pt>
                <c:pt idx="22">
                  <c:v>85.71</c:v>
                </c:pt>
                <c:pt idx="23">
                  <c:v>76.44</c:v>
                </c:pt>
                <c:pt idx="24">
                  <c:v>88.83</c:v>
                </c:pt>
                <c:pt idx="25">
                  <c:v>63.39</c:v>
                </c:pt>
                <c:pt idx="26">
                  <c:v>77.260000000000005</c:v>
                </c:pt>
                <c:pt idx="27">
                  <c:v>83.87</c:v>
                </c:pt>
                <c:pt idx="28">
                  <c:v>65.52</c:v>
                </c:pt>
                <c:pt idx="29">
                  <c:v>75.75</c:v>
                </c:pt>
                <c:pt idx="30">
                  <c:v>84.62</c:v>
                </c:pt>
                <c:pt idx="31">
                  <c:v>82.07</c:v>
                </c:pt>
                <c:pt idx="32">
                  <c:v>74.86</c:v>
                </c:pt>
                <c:pt idx="33">
                  <c:v>80.52</c:v>
                </c:pt>
                <c:pt idx="34">
                  <c:v>52.32</c:v>
                </c:pt>
              </c:numCache>
            </c:numRef>
          </c:val>
          <c:extLst>
            <c:ext xmlns:c16="http://schemas.microsoft.com/office/drawing/2014/chart" uri="{C3380CC4-5D6E-409C-BE32-E72D297353CC}">
              <c16:uniqueId val="{00000001-4D73-406F-A9FF-C2C29095A11A}"/>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D73-406F-A9FF-C2C29095A11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D73-406F-A9FF-C2C29095A11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10.97</c:v>
                </c:pt>
                <c:pt idx="1">
                  <c:v>10.42</c:v>
                </c:pt>
                <c:pt idx="2">
                  <c:v>13.46</c:v>
                </c:pt>
                <c:pt idx="3">
                  <c:v>9.67</c:v>
                </c:pt>
                <c:pt idx="4">
                  <c:v>11.91</c:v>
                </c:pt>
                <c:pt idx="5">
                  <c:v>3.75</c:v>
                </c:pt>
                <c:pt idx="6">
                  <c:v>11.35</c:v>
                </c:pt>
                <c:pt idx="7">
                  <c:v>3.91</c:v>
                </c:pt>
                <c:pt idx="8">
                  <c:v>12.68</c:v>
                </c:pt>
                <c:pt idx="9">
                  <c:v>4.7300000000000004</c:v>
                </c:pt>
                <c:pt idx="10">
                  <c:v>7.95</c:v>
                </c:pt>
                <c:pt idx="11">
                  <c:v>11.36</c:v>
                </c:pt>
                <c:pt idx="12">
                  <c:v>5.69</c:v>
                </c:pt>
                <c:pt idx="13">
                  <c:v>5.56</c:v>
                </c:pt>
                <c:pt idx="14">
                  <c:v>9.73</c:v>
                </c:pt>
                <c:pt idx="15">
                  <c:v>12.04</c:v>
                </c:pt>
                <c:pt idx="16">
                  <c:v>4.8899999999999997</c:v>
                </c:pt>
                <c:pt idx="17">
                  <c:v>13.04</c:v>
                </c:pt>
                <c:pt idx="18">
                  <c:v>5.01</c:v>
                </c:pt>
                <c:pt idx="19">
                  <c:v>8.5</c:v>
                </c:pt>
                <c:pt idx="20">
                  <c:v>12.63</c:v>
                </c:pt>
                <c:pt idx="21">
                  <c:v>1.17</c:v>
                </c:pt>
                <c:pt idx="22">
                  <c:v>12.86</c:v>
                </c:pt>
                <c:pt idx="23">
                  <c:v>7.69</c:v>
                </c:pt>
                <c:pt idx="24">
                  <c:v>5.32</c:v>
                </c:pt>
                <c:pt idx="25">
                  <c:v>11.61</c:v>
                </c:pt>
                <c:pt idx="26">
                  <c:v>10.71</c:v>
                </c:pt>
                <c:pt idx="27">
                  <c:v>7.26</c:v>
                </c:pt>
                <c:pt idx="28">
                  <c:v>19.88</c:v>
                </c:pt>
                <c:pt idx="29">
                  <c:v>7.46</c:v>
                </c:pt>
                <c:pt idx="30">
                  <c:v>4.2</c:v>
                </c:pt>
                <c:pt idx="31">
                  <c:v>7.23</c:v>
                </c:pt>
                <c:pt idx="32">
                  <c:v>6.28</c:v>
                </c:pt>
                <c:pt idx="33">
                  <c:v>9.8800000000000008</c:v>
                </c:pt>
                <c:pt idx="34">
                  <c:v>25.25</c:v>
                </c:pt>
              </c:numCache>
            </c:numRef>
          </c:val>
          <c:extLst>
            <c:ext xmlns:c16="http://schemas.microsoft.com/office/drawing/2014/chart" uri="{C3380CC4-5D6E-409C-BE32-E72D297353CC}">
              <c16:uniqueId val="{00000004-4D73-406F-A9FF-C2C29095A11A}"/>
            </c:ext>
          </c:extLst>
        </c:ser>
        <c:dLbls>
          <c:dLblPos val="ctr"/>
          <c:showLegendKey val="0"/>
          <c:showVal val="1"/>
          <c:showCatName val="0"/>
          <c:showSerName val="0"/>
          <c:showPercent val="0"/>
          <c:showBubbleSize val="0"/>
        </c:dLbls>
        <c:gapWidth val="50"/>
        <c:overlap val="100"/>
        <c:axId val="402419904"/>
        <c:axId val="402416376"/>
      </c:barChart>
      <c:catAx>
        <c:axId val="4024199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2416376"/>
        <c:crosses val="autoZero"/>
        <c:auto val="1"/>
        <c:lblAlgn val="ctr"/>
        <c:lblOffset val="100"/>
        <c:noMultiLvlLbl val="0"/>
      </c:catAx>
      <c:valAx>
        <c:axId val="40241637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2419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журналу4.xlsx]МАТ'!$D$2:$D$8</c:f>
              <c:numCache>
                <c:formatCode>General</c:formatCode>
                <c:ptCount val="7"/>
                <c:pt idx="0">
                  <c:v>14.33</c:v>
                </c:pt>
                <c:pt idx="1">
                  <c:v>16</c:v>
                </c:pt>
                <c:pt idx="2">
                  <c:v>16.670000000000002</c:v>
                </c:pt>
                <c:pt idx="3">
                  <c:v>34.619999999999997</c:v>
                </c:pt>
                <c:pt idx="4">
                  <c:v>5.19</c:v>
                </c:pt>
                <c:pt idx="5">
                  <c:v>18.18</c:v>
                </c:pt>
                <c:pt idx="6">
                  <c:v>8.91</c:v>
                </c:pt>
              </c:numCache>
            </c:numRef>
          </c:val>
          <c:extLst>
            <c:ext xmlns:c16="http://schemas.microsoft.com/office/drawing/2014/chart" uri="{C3380CC4-5D6E-409C-BE32-E72D297353CC}">
              <c16:uniqueId val="{00000000-B6DC-4886-B9F8-EF5DF2614400}"/>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журналу4.xlsx]МАТ'!$F$2:$F$8</c:f>
              <c:numCache>
                <c:formatCode>General</c:formatCode>
                <c:ptCount val="7"/>
                <c:pt idx="0">
                  <c:v>81.209999999999994</c:v>
                </c:pt>
                <c:pt idx="1">
                  <c:v>76</c:v>
                </c:pt>
                <c:pt idx="2">
                  <c:v>81.25</c:v>
                </c:pt>
                <c:pt idx="3">
                  <c:v>65.38</c:v>
                </c:pt>
                <c:pt idx="4">
                  <c:v>87.01</c:v>
                </c:pt>
                <c:pt idx="5">
                  <c:v>63.64</c:v>
                </c:pt>
                <c:pt idx="6">
                  <c:v>88.12</c:v>
                </c:pt>
              </c:numCache>
            </c:numRef>
          </c:val>
          <c:extLst>
            <c:ext xmlns:c16="http://schemas.microsoft.com/office/drawing/2014/chart" uri="{C3380CC4-5D6E-409C-BE32-E72D297353CC}">
              <c16:uniqueId val="{00000001-B6DC-4886-B9F8-EF5DF2614400}"/>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6DC-4886-B9F8-EF5DF2614400}"/>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6DC-4886-B9F8-EF5DF261440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журналу4.xlsx]МАТ'!$A$2:$A$8</c:f>
              <c:strCache>
                <c:ptCount val="7"/>
                <c:pt idx="0">
                  <c:v>Приморский край</c:v>
                </c:pt>
                <c:pt idx="1">
                  <c:v>Городской округ Большой Камень</c:v>
                </c:pt>
                <c:pt idx="2">
                  <c:v>Дальнереченский городской округ</c:v>
                </c:pt>
                <c:pt idx="3">
                  <c:v>Муниципальный округ Спасск-Дальний</c:v>
                </c:pt>
                <c:pt idx="4">
                  <c:v>Уссурийский городской округ</c:v>
                </c:pt>
                <c:pt idx="5">
                  <c:v>Пограничный муниципальный округ</c:v>
                </c:pt>
                <c:pt idx="6">
                  <c:v>Находкинский городской округ</c:v>
                </c:pt>
              </c:strCache>
            </c:strRef>
          </c:cat>
          <c:val>
            <c:numRef>
              <c:f>'[Ф9_Сравнение отметок с отметками по журналу4.xlsx]МАТ'!$H$2:$H$8</c:f>
              <c:numCache>
                <c:formatCode>General</c:formatCode>
                <c:ptCount val="7"/>
                <c:pt idx="0">
                  <c:v>4.46</c:v>
                </c:pt>
                <c:pt idx="1">
                  <c:v>8</c:v>
                </c:pt>
                <c:pt idx="2">
                  <c:v>2.08</c:v>
                </c:pt>
                <c:pt idx="3">
                  <c:v>0</c:v>
                </c:pt>
                <c:pt idx="4">
                  <c:v>7.79</c:v>
                </c:pt>
                <c:pt idx="5">
                  <c:v>18.18</c:v>
                </c:pt>
                <c:pt idx="6">
                  <c:v>2.97</c:v>
                </c:pt>
              </c:numCache>
            </c:numRef>
          </c:val>
          <c:extLst>
            <c:ext xmlns:c16="http://schemas.microsoft.com/office/drawing/2014/chart" uri="{C3380CC4-5D6E-409C-BE32-E72D297353CC}">
              <c16:uniqueId val="{00000004-B6DC-4886-B9F8-EF5DF2614400}"/>
            </c:ext>
          </c:extLst>
        </c:ser>
        <c:dLbls>
          <c:dLblPos val="ctr"/>
          <c:showLegendKey val="0"/>
          <c:showVal val="1"/>
          <c:showCatName val="0"/>
          <c:showSerName val="0"/>
          <c:showPercent val="0"/>
          <c:showBubbleSize val="0"/>
        </c:dLbls>
        <c:gapWidth val="50"/>
        <c:overlap val="100"/>
        <c:axId val="402417160"/>
        <c:axId val="402420688"/>
      </c:barChart>
      <c:catAx>
        <c:axId val="40241716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02420688"/>
        <c:crosses val="autoZero"/>
        <c:auto val="1"/>
        <c:lblAlgn val="ctr"/>
        <c:lblOffset val="100"/>
        <c:noMultiLvlLbl val="0"/>
      </c:catAx>
      <c:valAx>
        <c:axId val="4024206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24171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журналу4.xlsx]МАТ'!$D$1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журналу4.xlsx]МАТ'!$D$2:$D$36</c:f>
              <c:numCache>
                <c:formatCode>General</c:formatCode>
                <c:ptCount val="35"/>
                <c:pt idx="0">
                  <c:v>23.44</c:v>
                </c:pt>
                <c:pt idx="1">
                  <c:v>35.9</c:v>
                </c:pt>
                <c:pt idx="2">
                  <c:v>29.4</c:v>
                </c:pt>
                <c:pt idx="3">
                  <c:v>17.899999999999999</c:v>
                </c:pt>
                <c:pt idx="4">
                  <c:v>10.61</c:v>
                </c:pt>
                <c:pt idx="5">
                  <c:v>7.79</c:v>
                </c:pt>
                <c:pt idx="6">
                  <c:v>33.33</c:v>
                </c:pt>
                <c:pt idx="7">
                  <c:v>27.45</c:v>
                </c:pt>
                <c:pt idx="8">
                  <c:v>25</c:v>
                </c:pt>
                <c:pt idx="9">
                  <c:v>16.88</c:v>
                </c:pt>
                <c:pt idx="10">
                  <c:v>19.23</c:v>
                </c:pt>
                <c:pt idx="11">
                  <c:v>15.52</c:v>
                </c:pt>
                <c:pt idx="12">
                  <c:v>26.24</c:v>
                </c:pt>
                <c:pt idx="13">
                  <c:v>25</c:v>
                </c:pt>
                <c:pt idx="14">
                  <c:v>11.21</c:v>
                </c:pt>
                <c:pt idx="15">
                  <c:v>6.48</c:v>
                </c:pt>
                <c:pt idx="16">
                  <c:v>23.08</c:v>
                </c:pt>
                <c:pt idx="17">
                  <c:v>41.35</c:v>
                </c:pt>
                <c:pt idx="18">
                  <c:v>16.670000000000002</c:v>
                </c:pt>
                <c:pt idx="19">
                  <c:v>22.46</c:v>
                </c:pt>
                <c:pt idx="20">
                  <c:v>18.55</c:v>
                </c:pt>
                <c:pt idx="21">
                  <c:v>20</c:v>
                </c:pt>
                <c:pt idx="22">
                  <c:v>22.06</c:v>
                </c:pt>
                <c:pt idx="23">
                  <c:v>28.57</c:v>
                </c:pt>
                <c:pt idx="24">
                  <c:v>8.82</c:v>
                </c:pt>
                <c:pt idx="25">
                  <c:v>34.090000000000003</c:v>
                </c:pt>
                <c:pt idx="26">
                  <c:v>27.4</c:v>
                </c:pt>
                <c:pt idx="27">
                  <c:v>34.619999999999997</c:v>
                </c:pt>
                <c:pt idx="28">
                  <c:v>22.3</c:v>
                </c:pt>
                <c:pt idx="29">
                  <c:v>30.19</c:v>
                </c:pt>
                <c:pt idx="30">
                  <c:v>17.739999999999998</c:v>
                </c:pt>
                <c:pt idx="31">
                  <c:v>12.83</c:v>
                </c:pt>
                <c:pt idx="32">
                  <c:v>22.14</c:v>
                </c:pt>
                <c:pt idx="33">
                  <c:v>11.28</c:v>
                </c:pt>
                <c:pt idx="34">
                  <c:v>27.33</c:v>
                </c:pt>
              </c:numCache>
            </c:numRef>
          </c:val>
          <c:extLst>
            <c:ext xmlns:c16="http://schemas.microsoft.com/office/drawing/2014/chart" uri="{C3380CC4-5D6E-409C-BE32-E72D297353CC}">
              <c16:uniqueId val="{00000000-1BE1-4E4D-908F-830CB75B915C}"/>
            </c:ext>
          </c:extLst>
        </c:ser>
        <c:ser>
          <c:idx val="1"/>
          <c:order val="1"/>
          <c:tx>
            <c:strRef>
              <c:f>'[Ф9_Сравнение отметок с отметками по журналу4.xlsx]МАТ'!$F$1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журналу4.xlsx]МАТ'!$F$2:$F$36</c:f>
              <c:numCache>
                <c:formatCode>General</c:formatCode>
                <c:ptCount val="35"/>
                <c:pt idx="0">
                  <c:v>68.44</c:v>
                </c:pt>
                <c:pt idx="1">
                  <c:v>64.099999999999994</c:v>
                </c:pt>
                <c:pt idx="2">
                  <c:v>61.91</c:v>
                </c:pt>
                <c:pt idx="3">
                  <c:v>73.510000000000005</c:v>
                </c:pt>
                <c:pt idx="4">
                  <c:v>75.760000000000005</c:v>
                </c:pt>
                <c:pt idx="5">
                  <c:v>84.42</c:v>
                </c:pt>
                <c:pt idx="6">
                  <c:v>62.96</c:v>
                </c:pt>
                <c:pt idx="7">
                  <c:v>70.59</c:v>
                </c:pt>
                <c:pt idx="8">
                  <c:v>68.180000000000007</c:v>
                </c:pt>
                <c:pt idx="9">
                  <c:v>80.52</c:v>
                </c:pt>
                <c:pt idx="10">
                  <c:v>73.08</c:v>
                </c:pt>
                <c:pt idx="11">
                  <c:v>70.69</c:v>
                </c:pt>
                <c:pt idx="12">
                  <c:v>63.83</c:v>
                </c:pt>
                <c:pt idx="13">
                  <c:v>68.180000000000007</c:v>
                </c:pt>
                <c:pt idx="14">
                  <c:v>71.03</c:v>
                </c:pt>
                <c:pt idx="15">
                  <c:v>82.41</c:v>
                </c:pt>
                <c:pt idx="16">
                  <c:v>71.790000000000006</c:v>
                </c:pt>
                <c:pt idx="17">
                  <c:v>57.69</c:v>
                </c:pt>
                <c:pt idx="18">
                  <c:v>77.27</c:v>
                </c:pt>
                <c:pt idx="19">
                  <c:v>67.38</c:v>
                </c:pt>
                <c:pt idx="20">
                  <c:v>74.69</c:v>
                </c:pt>
                <c:pt idx="21">
                  <c:v>76.92</c:v>
                </c:pt>
                <c:pt idx="22">
                  <c:v>75</c:v>
                </c:pt>
                <c:pt idx="23">
                  <c:v>67.86</c:v>
                </c:pt>
                <c:pt idx="24">
                  <c:v>89.71</c:v>
                </c:pt>
                <c:pt idx="25">
                  <c:v>59.09</c:v>
                </c:pt>
                <c:pt idx="26">
                  <c:v>67.58</c:v>
                </c:pt>
                <c:pt idx="27">
                  <c:v>59.62</c:v>
                </c:pt>
                <c:pt idx="28">
                  <c:v>70.5</c:v>
                </c:pt>
                <c:pt idx="29">
                  <c:v>67.92</c:v>
                </c:pt>
                <c:pt idx="30">
                  <c:v>70.97</c:v>
                </c:pt>
                <c:pt idx="31">
                  <c:v>80</c:v>
                </c:pt>
                <c:pt idx="32">
                  <c:v>67.86</c:v>
                </c:pt>
                <c:pt idx="33">
                  <c:v>75.19</c:v>
                </c:pt>
                <c:pt idx="34">
                  <c:v>59</c:v>
                </c:pt>
              </c:numCache>
            </c:numRef>
          </c:val>
          <c:extLst>
            <c:ext xmlns:c16="http://schemas.microsoft.com/office/drawing/2014/chart" uri="{C3380CC4-5D6E-409C-BE32-E72D297353CC}">
              <c16:uniqueId val="{00000001-1BE1-4E4D-908F-830CB75B915C}"/>
            </c:ext>
          </c:extLst>
        </c:ser>
        <c:ser>
          <c:idx val="2"/>
          <c:order val="2"/>
          <c:tx>
            <c:strRef>
              <c:f>'[Ф9_Сравнение отметок с отметками по журналу4.xlsx]МАТ'!$H$1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BE1-4E4D-908F-830CB75B915C}"/>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BE1-4E4D-908F-830CB75B915C}"/>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журналу4.xlsx]МАТ'!$A$2:$A$36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'[Ф9_Сравнение отметок с отметками по журналу4.xlsx]МАТ'!$H$2:$H$36</c:f>
              <c:numCache>
                <c:formatCode>General</c:formatCode>
                <c:ptCount val="35"/>
                <c:pt idx="0">
                  <c:v>8.1199999999999992</c:v>
                </c:pt>
                <c:pt idx="1">
                  <c:v>0</c:v>
                </c:pt>
                <c:pt idx="2">
                  <c:v>8.69</c:v>
                </c:pt>
                <c:pt idx="3">
                  <c:v>8.59</c:v>
                </c:pt>
                <c:pt idx="4">
                  <c:v>13.64</c:v>
                </c:pt>
                <c:pt idx="5">
                  <c:v>7.79</c:v>
                </c:pt>
                <c:pt idx="6">
                  <c:v>3.7</c:v>
                </c:pt>
                <c:pt idx="7">
                  <c:v>1.96</c:v>
                </c:pt>
                <c:pt idx="8">
                  <c:v>6.82</c:v>
                </c:pt>
                <c:pt idx="9">
                  <c:v>2.6</c:v>
                </c:pt>
                <c:pt idx="10">
                  <c:v>7.69</c:v>
                </c:pt>
                <c:pt idx="11">
                  <c:v>13.79</c:v>
                </c:pt>
                <c:pt idx="12">
                  <c:v>9.93</c:v>
                </c:pt>
                <c:pt idx="13">
                  <c:v>6.82</c:v>
                </c:pt>
                <c:pt idx="14">
                  <c:v>17.760000000000002</c:v>
                </c:pt>
                <c:pt idx="15">
                  <c:v>11.11</c:v>
                </c:pt>
                <c:pt idx="16">
                  <c:v>5.13</c:v>
                </c:pt>
                <c:pt idx="17">
                  <c:v>0.96</c:v>
                </c:pt>
                <c:pt idx="18">
                  <c:v>6.06</c:v>
                </c:pt>
                <c:pt idx="19">
                  <c:v>10.16</c:v>
                </c:pt>
                <c:pt idx="20">
                  <c:v>6.76</c:v>
                </c:pt>
                <c:pt idx="21">
                  <c:v>3.08</c:v>
                </c:pt>
                <c:pt idx="22">
                  <c:v>2.94</c:v>
                </c:pt>
                <c:pt idx="23">
                  <c:v>3.57</c:v>
                </c:pt>
                <c:pt idx="24">
                  <c:v>1.47</c:v>
                </c:pt>
                <c:pt idx="25">
                  <c:v>6.82</c:v>
                </c:pt>
                <c:pt idx="26">
                  <c:v>5.0199999999999996</c:v>
                </c:pt>
                <c:pt idx="27">
                  <c:v>5.77</c:v>
                </c:pt>
                <c:pt idx="28">
                  <c:v>7.19</c:v>
                </c:pt>
                <c:pt idx="29">
                  <c:v>1.89</c:v>
                </c:pt>
                <c:pt idx="30">
                  <c:v>11.29</c:v>
                </c:pt>
                <c:pt idx="31">
                  <c:v>7.17</c:v>
                </c:pt>
                <c:pt idx="32">
                  <c:v>10</c:v>
                </c:pt>
                <c:pt idx="33">
                  <c:v>13.53</c:v>
                </c:pt>
                <c:pt idx="34">
                  <c:v>13.67</c:v>
                </c:pt>
              </c:numCache>
            </c:numRef>
          </c:val>
          <c:extLst>
            <c:ext xmlns:c16="http://schemas.microsoft.com/office/drawing/2014/chart" uri="{C3380CC4-5D6E-409C-BE32-E72D297353CC}">
              <c16:uniqueId val="{00000004-1BE1-4E4D-908F-830CB75B915C}"/>
            </c:ext>
          </c:extLst>
        </c:ser>
        <c:dLbls>
          <c:dLblPos val="ctr"/>
          <c:showLegendKey val="0"/>
          <c:showVal val="1"/>
          <c:showCatName val="0"/>
          <c:showSerName val="0"/>
          <c:showPercent val="0"/>
          <c:showBubbleSize val="0"/>
        </c:dLbls>
        <c:gapWidth val="50"/>
        <c:overlap val="100"/>
        <c:axId val="340392896"/>
        <c:axId val="340389368"/>
      </c:barChart>
      <c:catAx>
        <c:axId val="34039289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0389368"/>
        <c:crosses val="autoZero"/>
        <c:auto val="1"/>
        <c:lblAlgn val="ctr"/>
        <c:lblOffset val="100"/>
        <c:noMultiLvlLbl val="0"/>
      </c:catAx>
      <c:valAx>
        <c:axId val="34038936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03928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баллов4.xlsx]МАТ'!$E$1:$AD$1</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'[Ф4_Распределение первичных баллов4.xlsx]МАТ'!$E$2:$AD$2</c:f>
              <c:numCache>
                <c:formatCode>General</c:formatCode>
                <c:ptCount val="26"/>
                <c:pt idx="0">
                  <c:v>0.1</c:v>
                </c:pt>
                <c:pt idx="1">
                  <c:v>0.4</c:v>
                </c:pt>
                <c:pt idx="2">
                  <c:v>0.9</c:v>
                </c:pt>
                <c:pt idx="3">
                  <c:v>1.2</c:v>
                </c:pt>
                <c:pt idx="4">
                  <c:v>1.5</c:v>
                </c:pt>
                <c:pt idx="5">
                  <c:v>1.8</c:v>
                </c:pt>
                <c:pt idx="6">
                  <c:v>1.8</c:v>
                </c:pt>
                <c:pt idx="7">
                  <c:v>9.1</c:v>
                </c:pt>
                <c:pt idx="8">
                  <c:v>9.4</c:v>
                </c:pt>
                <c:pt idx="9">
                  <c:v>8.6</c:v>
                </c:pt>
                <c:pt idx="10">
                  <c:v>7.7</c:v>
                </c:pt>
                <c:pt idx="11">
                  <c:v>7.1</c:v>
                </c:pt>
                <c:pt idx="12">
                  <c:v>6.3</c:v>
                </c:pt>
                <c:pt idx="13">
                  <c:v>8.3000000000000007</c:v>
                </c:pt>
                <c:pt idx="14">
                  <c:v>7.8</c:v>
                </c:pt>
                <c:pt idx="15">
                  <c:v>6.4</c:v>
                </c:pt>
                <c:pt idx="16">
                  <c:v>5</c:v>
                </c:pt>
                <c:pt idx="17">
                  <c:v>4.0999999999999996</c:v>
                </c:pt>
                <c:pt idx="18">
                  <c:v>3</c:v>
                </c:pt>
                <c:pt idx="19">
                  <c:v>3.2</c:v>
                </c:pt>
                <c:pt idx="20">
                  <c:v>2.2999999999999998</c:v>
                </c:pt>
                <c:pt idx="21">
                  <c:v>1.6</c:v>
                </c:pt>
                <c:pt idx="22">
                  <c:v>0.9</c:v>
                </c:pt>
                <c:pt idx="23">
                  <c:v>0.6</c:v>
                </c:pt>
                <c:pt idx="24">
                  <c:v>0.3</c:v>
                </c:pt>
                <c:pt idx="25">
                  <c:v>0.2</c:v>
                </c:pt>
              </c:numCache>
            </c:numRef>
          </c:val>
          <c:extLst>
            <c:ext xmlns:c16="http://schemas.microsoft.com/office/drawing/2014/chart" uri="{C3380CC4-5D6E-409C-BE32-E72D297353CC}">
              <c16:uniqueId val="{00000000-DFCB-4542-B577-504CE0C0E089}"/>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баллов4.xlsx]МАТ'!$E$1:$AD$1</c:f>
              <c:numCache>
                <c:formatCode>General</c:formatCode>
                <c:ptCount val="26"/>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numCache>
            </c:numRef>
          </c:cat>
          <c:val>
            <c:numRef>
              <c:f>'[Ф4_Распределение первичных баллов4.xlsx]МАТ'!$E$3:$AD$3</c:f>
              <c:numCache>
                <c:formatCode>General</c:formatCode>
                <c:ptCount val="26"/>
                <c:pt idx="0">
                  <c:v>0.1</c:v>
                </c:pt>
                <c:pt idx="1">
                  <c:v>0.5</c:v>
                </c:pt>
                <c:pt idx="2">
                  <c:v>0.9</c:v>
                </c:pt>
                <c:pt idx="3">
                  <c:v>1.4</c:v>
                </c:pt>
                <c:pt idx="4">
                  <c:v>1.5</c:v>
                </c:pt>
                <c:pt idx="5">
                  <c:v>1.4</c:v>
                </c:pt>
                <c:pt idx="6">
                  <c:v>1.3</c:v>
                </c:pt>
                <c:pt idx="7">
                  <c:v>11.9</c:v>
                </c:pt>
                <c:pt idx="8">
                  <c:v>10.1</c:v>
                </c:pt>
                <c:pt idx="9">
                  <c:v>8.8000000000000007</c:v>
                </c:pt>
                <c:pt idx="10">
                  <c:v>7.3</c:v>
                </c:pt>
                <c:pt idx="11">
                  <c:v>7.1</c:v>
                </c:pt>
                <c:pt idx="12">
                  <c:v>7.1</c:v>
                </c:pt>
                <c:pt idx="13">
                  <c:v>8.4</c:v>
                </c:pt>
                <c:pt idx="14">
                  <c:v>7.3</c:v>
                </c:pt>
                <c:pt idx="15">
                  <c:v>5.8</c:v>
                </c:pt>
                <c:pt idx="16">
                  <c:v>4.5999999999999996</c:v>
                </c:pt>
                <c:pt idx="17">
                  <c:v>3.6</c:v>
                </c:pt>
                <c:pt idx="18">
                  <c:v>3.3</c:v>
                </c:pt>
                <c:pt idx="19">
                  <c:v>2.7</c:v>
                </c:pt>
                <c:pt idx="20">
                  <c:v>2</c:v>
                </c:pt>
                <c:pt idx="21">
                  <c:v>1.2</c:v>
                </c:pt>
                <c:pt idx="22">
                  <c:v>0.8</c:v>
                </c:pt>
                <c:pt idx="23">
                  <c:v>0.5</c:v>
                </c:pt>
                <c:pt idx="24">
                  <c:v>0.2</c:v>
                </c:pt>
                <c:pt idx="25">
                  <c:v>0.2</c:v>
                </c:pt>
              </c:numCache>
            </c:numRef>
          </c:val>
          <c:extLst>
            <c:ext xmlns:c16="http://schemas.microsoft.com/office/drawing/2014/chart" uri="{C3380CC4-5D6E-409C-BE32-E72D297353CC}">
              <c16:uniqueId val="{00000001-DFCB-4542-B577-504CE0C0E089}"/>
            </c:ext>
          </c:extLst>
        </c:ser>
        <c:dLbls>
          <c:showLegendKey val="0"/>
          <c:showVal val="0"/>
          <c:showCatName val="0"/>
          <c:showSerName val="0"/>
          <c:showPercent val="0"/>
          <c:showBubbleSize val="0"/>
        </c:dLbls>
        <c:gapWidth val="219"/>
        <c:overlap val="-27"/>
        <c:axId val="339066440"/>
        <c:axId val="339060952"/>
      </c:barChart>
      <c:catAx>
        <c:axId val="33906644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0952"/>
        <c:crosses val="autoZero"/>
        <c:auto val="1"/>
        <c:lblAlgn val="ctr"/>
        <c:lblOffset val="100"/>
        <c:noMultiLvlLbl val="0"/>
      </c:catAx>
      <c:valAx>
        <c:axId val="3390609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6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0.1</c:v>
                </c:pt>
                <c:pt idx="1">
                  <c:v>0.4</c:v>
                </c:pt>
                <c:pt idx="2">
                  <c:v>0.6</c:v>
                </c:pt>
                <c:pt idx="3">
                  <c:v>0.8</c:v>
                </c:pt>
                <c:pt idx="4">
                  <c:v>1</c:v>
                </c:pt>
                <c:pt idx="5">
                  <c:v>1</c:v>
                </c:pt>
                <c:pt idx="6">
                  <c:v>1</c:v>
                </c:pt>
                <c:pt idx="7">
                  <c:v>6.3</c:v>
                </c:pt>
                <c:pt idx="8">
                  <c:v>6.4</c:v>
                </c:pt>
                <c:pt idx="9">
                  <c:v>6.2</c:v>
                </c:pt>
                <c:pt idx="10">
                  <c:v>6.1</c:v>
                </c:pt>
                <c:pt idx="11">
                  <c:v>6</c:v>
                </c:pt>
                <c:pt idx="12">
                  <c:v>5.6</c:v>
                </c:pt>
                <c:pt idx="13">
                  <c:v>10.4</c:v>
                </c:pt>
                <c:pt idx="14">
                  <c:v>10.1</c:v>
                </c:pt>
                <c:pt idx="15">
                  <c:v>7.9</c:v>
                </c:pt>
                <c:pt idx="16">
                  <c:v>6.6</c:v>
                </c:pt>
                <c:pt idx="17">
                  <c:v>5.4</c:v>
                </c:pt>
                <c:pt idx="18">
                  <c:v>4.2</c:v>
                </c:pt>
                <c:pt idx="19">
                  <c:v>4.9000000000000004</c:v>
                </c:pt>
                <c:pt idx="20">
                  <c:v>3.8</c:v>
                </c:pt>
                <c:pt idx="21">
                  <c:v>2.2000000000000002</c:v>
                </c:pt>
                <c:pt idx="22">
                  <c:v>1.5</c:v>
                </c:pt>
                <c:pt idx="23">
                  <c:v>0.8</c:v>
                </c:pt>
                <c:pt idx="24">
                  <c:v>0.5</c:v>
                </c:pt>
              </c:numCache>
            </c:numRef>
          </c:val>
          <c:extLst>
            <c:ext xmlns:c16="http://schemas.microsoft.com/office/drawing/2014/chart" uri="{C3380CC4-5D6E-409C-BE32-E72D297353CC}">
              <c16:uniqueId val="{00000000-98FC-4E79-83DF-65F0103482ED}"/>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0.2</c:v>
                </c:pt>
                <c:pt idx="1">
                  <c:v>0.6</c:v>
                </c:pt>
                <c:pt idx="2">
                  <c:v>0.9</c:v>
                </c:pt>
                <c:pt idx="3">
                  <c:v>0.9</c:v>
                </c:pt>
                <c:pt idx="4">
                  <c:v>1.8</c:v>
                </c:pt>
                <c:pt idx="5">
                  <c:v>1.7</c:v>
                </c:pt>
                <c:pt idx="6">
                  <c:v>0.6</c:v>
                </c:pt>
                <c:pt idx="7">
                  <c:v>6.3</c:v>
                </c:pt>
                <c:pt idx="8">
                  <c:v>9.8000000000000007</c:v>
                </c:pt>
                <c:pt idx="9">
                  <c:v>7.9</c:v>
                </c:pt>
                <c:pt idx="10">
                  <c:v>7</c:v>
                </c:pt>
                <c:pt idx="11">
                  <c:v>5</c:v>
                </c:pt>
                <c:pt idx="12">
                  <c:v>6.1</c:v>
                </c:pt>
                <c:pt idx="13">
                  <c:v>12.4</c:v>
                </c:pt>
                <c:pt idx="14">
                  <c:v>10.1</c:v>
                </c:pt>
                <c:pt idx="15">
                  <c:v>8.1</c:v>
                </c:pt>
                <c:pt idx="16">
                  <c:v>6.5</c:v>
                </c:pt>
                <c:pt idx="17">
                  <c:v>4.5999999999999996</c:v>
                </c:pt>
                <c:pt idx="18">
                  <c:v>2.4</c:v>
                </c:pt>
                <c:pt idx="19">
                  <c:v>1.7</c:v>
                </c:pt>
                <c:pt idx="20">
                  <c:v>2.6</c:v>
                </c:pt>
                <c:pt idx="21">
                  <c:v>0.7</c:v>
                </c:pt>
                <c:pt idx="22">
                  <c:v>0.6</c:v>
                </c:pt>
                <c:pt idx="23">
                  <c:v>0.9</c:v>
                </c:pt>
                <c:pt idx="24">
                  <c:v>0.7</c:v>
                </c:pt>
              </c:numCache>
            </c:numRef>
          </c:val>
          <c:extLst>
            <c:ext xmlns:c16="http://schemas.microsoft.com/office/drawing/2014/chart" uri="{C3380CC4-5D6E-409C-BE32-E72D297353CC}">
              <c16:uniqueId val="{00000001-98FC-4E79-83DF-65F0103482ED}"/>
            </c:ext>
          </c:extLst>
        </c:ser>
        <c:dLbls>
          <c:showLegendKey val="0"/>
          <c:showVal val="0"/>
          <c:showCatName val="0"/>
          <c:showSerName val="0"/>
          <c:showPercent val="0"/>
          <c:showBubbleSize val="0"/>
        </c:dLbls>
        <c:gapWidth val="219"/>
        <c:overlap val="-27"/>
        <c:axId val="339061736"/>
        <c:axId val="339066048"/>
      </c:barChart>
      <c:catAx>
        <c:axId val="339061736"/>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6048"/>
        <c:crosses val="autoZero"/>
        <c:auto val="1"/>
        <c:lblAlgn val="ctr"/>
        <c:lblOffset val="100"/>
        <c:noMultiLvlLbl val="0"/>
      </c:catAx>
      <c:valAx>
        <c:axId val="33906604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17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баллов4.xlsx]МАТ'!$E$2:$AC$2</c:f>
              <c:numCache>
                <c:formatCode>General</c:formatCode>
                <c:ptCount val="25"/>
                <c:pt idx="0">
                  <c:v>0.1</c:v>
                </c:pt>
                <c:pt idx="1">
                  <c:v>0.3</c:v>
                </c:pt>
                <c:pt idx="2">
                  <c:v>0.6</c:v>
                </c:pt>
                <c:pt idx="3">
                  <c:v>1</c:v>
                </c:pt>
                <c:pt idx="4">
                  <c:v>1.4</c:v>
                </c:pt>
                <c:pt idx="5">
                  <c:v>1.7</c:v>
                </c:pt>
                <c:pt idx="6">
                  <c:v>1.9</c:v>
                </c:pt>
                <c:pt idx="7">
                  <c:v>6.4</c:v>
                </c:pt>
                <c:pt idx="8">
                  <c:v>7.9</c:v>
                </c:pt>
                <c:pt idx="9">
                  <c:v>8.4</c:v>
                </c:pt>
                <c:pt idx="10">
                  <c:v>8.4</c:v>
                </c:pt>
                <c:pt idx="11">
                  <c:v>8.5</c:v>
                </c:pt>
                <c:pt idx="12">
                  <c:v>8.1999999999999993</c:v>
                </c:pt>
                <c:pt idx="13">
                  <c:v>8</c:v>
                </c:pt>
                <c:pt idx="14">
                  <c:v>8</c:v>
                </c:pt>
                <c:pt idx="15">
                  <c:v>6.5</c:v>
                </c:pt>
                <c:pt idx="16">
                  <c:v>5.5</c:v>
                </c:pt>
                <c:pt idx="17">
                  <c:v>4.4000000000000004</c:v>
                </c:pt>
                <c:pt idx="18">
                  <c:v>3.5</c:v>
                </c:pt>
                <c:pt idx="19">
                  <c:v>3</c:v>
                </c:pt>
                <c:pt idx="20">
                  <c:v>2.6</c:v>
                </c:pt>
                <c:pt idx="21">
                  <c:v>1.5</c:v>
                </c:pt>
                <c:pt idx="22">
                  <c:v>1.2</c:v>
                </c:pt>
                <c:pt idx="23">
                  <c:v>0.6</c:v>
                </c:pt>
                <c:pt idx="24">
                  <c:v>0.4</c:v>
                </c:pt>
              </c:numCache>
            </c:numRef>
          </c:val>
          <c:extLst>
            <c:ext xmlns:c16="http://schemas.microsoft.com/office/drawing/2014/chart" uri="{C3380CC4-5D6E-409C-BE32-E72D297353CC}">
              <c16:uniqueId val="{00000000-1EFC-454D-8147-7FE20741CD6D}"/>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баллов4.xlsx]МАТ'!$E$1:$AC$1</c:f>
              <c:numCache>
                <c:formatCode>General</c:formatCode>
                <c:ptCount val="25"/>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numCache>
            </c:numRef>
          </c:cat>
          <c:val>
            <c:numRef>
              <c:f>'[Ф4_Распределение первичных баллов4.xlsx]МАТ'!$E$3:$AC$3</c:f>
              <c:numCache>
                <c:formatCode>General</c:formatCode>
                <c:ptCount val="25"/>
                <c:pt idx="0">
                  <c:v>0.2</c:v>
                </c:pt>
                <c:pt idx="1">
                  <c:v>0.4</c:v>
                </c:pt>
                <c:pt idx="2">
                  <c:v>0.8</c:v>
                </c:pt>
                <c:pt idx="3">
                  <c:v>1</c:v>
                </c:pt>
                <c:pt idx="4">
                  <c:v>1.3</c:v>
                </c:pt>
                <c:pt idx="5">
                  <c:v>1.4</c:v>
                </c:pt>
                <c:pt idx="6">
                  <c:v>1.3</c:v>
                </c:pt>
                <c:pt idx="7">
                  <c:v>8.3000000000000007</c:v>
                </c:pt>
                <c:pt idx="8">
                  <c:v>8.4</c:v>
                </c:pt>
                <c:pt idx="9">
                  <c:v>8.6999999999999993</c:v>
                </c:pt>
                <c:pt idx="10">
                  <c:v>8.6</c:v>
                </c:pt>
                <c:pt idx="11">
                  <c:v>8.8000000000000007</c:v>
                </c:pt>
                <c:pt idx="12">
                  <c:v>8.9</c:v>
                </c:pt>
                <c:pt idx="13">
                  <c:v>8.3000000000000007</c:v>
                </c:pt>
                <c:pt idx="14">
                  <c:v>7.6</c:v>
                </c:pt>
                <c:pt idx="15">
                  <c:v>5.8</c:v>
                </c:pt>
                <c:pt idx="16">
                  <c:v>4.8</c:v>
                </c:pt>
                <c:pt idx="17">
                  <c:v>4.0999999999999996</c:v>
                </c:pt>
                <c:pt idx="18">
                  <c:v>3.6</c:v>
                </c:pt>
                <c:pt idx="19">
                  <c:v>2.6</c:v>
                </c:pt>
                <c:pt idx="20">
                  <c:v>2</c:v>
                </c:pt>
                <c:pt idx="21">
                  <c:v>1.2</c:v>
                </c:pt>
                <c:pt idx="22">
                  <c:v>1.1000000000000001</c:v>
                </c:pt>
                <c:pt idx="23">
                  <c:v>0.6</c:v>
                </c:pt>
                <c:pt idx="24">
                  <c:v>0.3</c:v>
                </c:pt>
              </c:numCache>
            </c:numRef>
          </c:val>
          <c:extLst>
            <c:ext xmlns:c16="http://schemas.microsoft.com/office/drawing/2014/chart" uri="{C3380CC4-5D6E-409C-BE32-E72D297353CC}">
              <c16:uniqueId val="{00000001-1EFC-454D-8147-7FE20741CD6D}"/>
            </c:ext>
          </c:extLst>
        </c:ser>
        <c:dLbls>
          <c:showLegendKey val="0"/>
          <c:showVal val="0"/>
          <c:showCatName val="0"/>
          <c:showSerName val="0"/>
          <c:showPercent val="0"/>
          <c:showBubbleSize val="0"/>
        </c:dLbls>
        <c:gapWidth val="219"/>
        <c:overlap val="-27"/>
        <c:axId val="339064872"/>
        <c:axId val="339065264"/>
      </c:barChart>
      <c:catAx>
        <c:axId val="33906487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5264"/>
        <c:crosses val="autoZero"/>
        <c:auto val="1"/>
        <c:lblAlgn val="ctr"/>
        <c:lblOffset val="100"/>
        <c:noMultiLvlLbl val="0"/>
      </c:catAx>
      <c:valAx>
        <c:axId val="3390652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90648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баллов4.xlsx]МАТ'!$E$2:$AA$2</c:f>
              <c:numCache>
                <c:formatCode>General</c:formatCode>
                <c:ptCount val="23"/>
                <c:pt idx="0">
                  <c:v>0.2</c:v>
                </c:pt>
                <c:pt idx="1">
                  <c:v>0.3</c:v>
                </c:pt>
                <c:pt idx="2">
                  <c:v>0.5</c:v>
                </c:pt>
                <c:pt idx="3">
                  <c:v>0.7</c:v>
                </c:pt>
                <c:pt idx="4">
                  <c:v>0.9</c:v>
                </c:pt>
                <c:pt idx="5">
                  <c:v>1.1000000000000001</c:v>
                </c:pt>
                <c:pt idx="6">
                  <c:v>1.1000000000000001</c:v>
                </c:pt>
                <c:pt idx="7">
                  <c:v>7.2</c:v>
                </c:pt>
                <c:pt idx="8">
                  <c:v>7.1</c:v>
                </c:pt>
                <c:pt idx="9">
                  <c:v>6.7</c:v>
                </c:pt>
                <c:pt idx="10">
                  <c:v>6.8</c:v>
                </c:pt>
                <c:pt idx="11">
                  <c:v>6.3</c:v>
                </c:pt>
                <c:pt idx="12">
                  <c:v>10.199999999999999</c:v>
                </c:pt>
                <c:pt idx="13">
                  <c:v>9.8000000000000007</c:v>
                </c:pt>
                <c:pt idx="14">
                  <c:v>8.5</c:v>
                </c:pt>
                <c:pt idx="15">
                  <c:v>7</c:v>
                </c:pt>
                <c:pt idx="16">
                  <c:v>6.1</c:v>
                </c:pt>
                <c:pt idx="17">
                  <c:v>4.5</c:v>
                </c:pt>
                <c:pt idx="18">
                  <c:v>5.9</c:v>
                </c:pt>
                <c:pt idx="19">
                  <c:v>3.7</c:v>
                </c:pt>
                <c:pt idx="20">
                  <c:v>3</c:v>
                </c:pt>
                <c:pt idx="21">
                  <c:v>1.1000000000000001</c:v>
                </c:pt>
                <c:pt idx="22">
                  <c:v>1</c:v>
                </c:pt>
              </c:numCache>
            </c:numRef>
          </c:val>
          <c:extLst>
            <c:ext xmlns:c16="http://schemas.microsoft.com/office/drawing/2014/chart" uri="{C3380CC4-5D6E-409C-BE32-E72D297353CC}">
              <c16:uniqueId val="{00000000-533C-48F6-A09A-CA8BF435B179}"/>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баллов4.xlsx]МАТ'!$E$3:$AA$3</c:f>
              <c:numCache>
                <c:formatCode>General</c:formatCode>
                <c:ptCount val="23"/>
                <c:pt idx="0">
                  <c:v>0.6</c:v>
                </c:pt>
                <c:pt idx="1">
                  <c:v>0</c:v>
                </c:pt>
                <c:pt idx="2">
                  <c:v>1.6</c:v>
                </c:pt>
                <c:pt idx="3">
                  <c:v>0.6</c:v>
                </c:pt>
                <c:pt idx="4">
                  <c:v>0.6</c:v>
                </c:pt>
                <c:pt idx="5">
                  <c:v>1</c:v>
                </c:pt>
                <c:pt idx="6">
                  <c:v>0</c:v>
                </c:pt>
                <c:pt idx="7">
                  <c:v>15</c:v>
                </c:pt>
                <c:pt idx="8">
                  <c:v>10.5</c:v>
                </c:pt>
                <c:pt idx="9">
                  <c:v>5.7</c:v>
                </c:pt>
                <c:pt idx="10">
                  <c:v>7.6</c:v>
                </c:pt>
                <c:pt idx="11">
                  <c:v>5.0999999999999996</c:v>
                </c:pt>
                <c:pt idx="12">
                  <c:v>14</c:v>
                </c:pt>
                <c:pt idx="13">
                  <c:v>11.1</c:v>
                </c:pt>
                <c:pt idx="14">
                  <c:v>6.4</c:v>
                </c:pt>
                <c:pt idx="15">
                  <c:v>4.5</c:v>
                </c:pt>
                <c:pt idx="16">
                  <c:v>2.5</c:v>
                </c:pt>
                <c:pt idx="17">
                  <c:v>4.8</c:v>
                </c:pt>
                <c:pt idx="18">
                  <c:v>3.8</c:v>
                </c:pt>
                <c:pt idx="19">
                  <c:v>2.5</c:v>
                </c:pt>
                <c:pt idx="20">
                  <c:v>1.6</c:v>
                </c:pt>
                <c:pt idx="21">
                  <c:v>0.3</c:v>
                </c:pt>
                <c:pt idx="22">
                  <c:v>0</c:v>
                </c:pt>
              </c:numCache>
            </c:numRef>
          </c:val>
          <c:extLst>
            <c:ext xmlns:c16="http://schemas.microsoft.com/office/drawing/2014/chart" uri="{C3380CC4-5D6E-409C-BE32-E72D297353CC}">
              <c16:uniqueId val="{00000001-533C-48F6-A09A-CA8BF435B179}"/>
            </c:ext>
          </c:extLst>
        </c:ser>
        <c:dLbls>
          <c:showLegendKey val="0"/>
          <c:showVal val="0"/>
          <c:showCatName val="0"/>
          <c:showSerName val="0"/>
          <c:showPercent val="0"/>
          <c:showBubbleSize val="0"/>
        </c:dLbls>
        <c:gapWidth val="219"/>
        <c:overlap val="-27"/>
        <c:axId val="333557664"/>
        <c:axId val="333552568"/>
      </c:barChart>
      <c:catAx>
        <c:axId val="33355766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3552568"/>
        <c:crosses val="autoZero"/>
        <c:auto val="1"/>
        <c:lblAlgn val="ctr"/>
        <c:lblOffset val="100"/>
        <c:noMultiLvlLbl val="0"/>
      </c:catAx>
      <c:valAx>
        <c:axId val="3335525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335576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баллов4.xlsx]МАТ'!$A$2</c:f>
              <c:strCache>
                <c:ptCount val="1"/>
                <c:pt idx="0">
                  <c:v>По России</c:v>
                </c:pt>
              </c:strCache>
            </c:strRef>
          </c:tx>
          <c:spPr>
            <a:solidFill>
              <a:schemeClr val="accent1"/>
            </a:solidFill>
            <a:ln>
              <a:noFill/>
            </a:ln>
            <a:effectLst/>
          </c:spPr>
          <c:invertIfNegative val="0"/>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баллов4.xlsx]МАТ'!$E$2:$AA$2</c:f>
              <c:numCache>
                <c:formatCode>General</c:formatCode>
                <c:ptCount val="23"/>
                <c:pt idx="0">
                  <c:v>0.2</c:v>
                </c:pt>
                <c:pt idx="1">
                  <c:v>0.3</c:v>
                </c:pt>
                <c:pt idx="2">
                  <c:v>0.6</c:v>
                </c:pt>
                <c:pt idx="3">
                  <c:v>0.8</c:v>
                </c:pt>
                <c:pt idx="4">
                  <c:v>1.1000000000000001</c:v>
                </c:pt>
                <c:pt idx="5">
                  <c:v>1.4</c:v>
                </c:pt>
                <c:pt idx="6">
                  <c:v>4.9000000000000004</c:v>
                </c:pt>
                <c:pt idx="7">
                  <c:v>6.2</c:v>
                </c:pt>
                <c:pt idx="8">
                  <c:v>7.1</c:v>
                </c:pt>
                <c:pt idx="9">
                  <c:v>7.9</c:v>
                </c:pt>
                <c:pt idx="10">
                  <c:v>8.8000000000000007</c:v>
                </c:pt>
                <c:pt idx="11">
                  <c:v>8.6</c:v>
                </c:pt>
                <c:pt idx="12">
                  <c:v>11.4</c:v>
                </c:pt>
                <c:pt idx="13">
                  <c:v>10.1</c:v>
                </c:pt>
                <c:pt idx="14">
                  <c:v>8.4</c:v>
                </c:pt>
                <c:pt idx="15">
                  <c:v>6.2</c:v>
                </c:pt>
                <c:pt idx="16">
                  <c:v>4.7</c:v>
                </c:pt>
                <c:pt idx="17">
                  <c:v>2.9</c:v>
                </c:pt>
                <c:pt idx="18">
                  <c:v>4</c:v>
                </c:pt>
                <c:pt idx="19">
                  <c:v>2.1</c:v>
                </c:pt>
                <c:pt idx="20">
                  <c:v>1.5</c:v>
                </c:pt>
                <c:pt idx="21">
                  <c:v>0.5</c:v>
                </c:pt>
                <c:pt idx="22">
                  <c:v>0.4</c:v>
                </c:pt>
              </c:numCache>
            </c:numRef>
          </c:val>
          <c:extLst>
            <c:ext xmlns:c16="http://schemas.microsoft.com/office/drawing/2014/chart" uri="{C3380CC4-5D6E-409C-BE32-E72D297353CC}">
              <c16:uniqueId val="{00000000-A92D-496F-A2AE-6E1D1EE5E20F}"/>
            </c:ext>
          </c:extLst>
        </c:ser>
        <c:ser>
          <c:idx val="1"/>
          <c:order val="1"/>
          <c:tx>
            <c:strRef>
              <c:f>'[Ф4_Распределение первичных баллов4.xlsx]МАТ'!$A$3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баллов4.xlsx]МАТ'!$E$1:$AA$1</c:f>
              <c:numCache>
                <c:formatCode>General</c:formatCode>
                <c:ptCount val="23"/>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numCache>
            </c:numRef>
          </c:cat>
          <c:val>
            <c:numRef>
              <c:f>'[Ф4_Распределение первичных баллов4.xlsx]МАТ'!$E$3:$AA$3</c:f>
              <c:numCache>
                <c:formatCode>General</c:formatCode>
                <c:ptCount val="23"/>
                <c:pt idx="0">
                  <c:v>0.1</c:v>
                </c:pt>
                <c:pt idx="1">
                  <c:v>0.3</c:v>
                </c:pt>
                <c:pt idx="2">
                  <c:v>0.4</c:v>
                </c:pt>
                <c:pt idx="3">
                  <c:v>0.8</c:v>
                </c:pt>
                <c:pt idx="4">
                  <c:v>1</c:v>
                </c:pt>
                <c:pt idx="5">
                  <c:v>1.1000000000000001</c:v>
                </c:pt>
                <c:pt idx="6">
                  <c:v>5.3</c:v>
                </c:pt>
                <c:pt idx="7">
                  <c:v>7.3</c:v>
                </c:pt>
                <c:pt idx="8">
                  <c:v>7.3</c:v>
                </c:pt>
                <c:pt idx="9">
                  <c:v>8.4</c:v>
                </c:pt>
                <c:pt idx="10">
                  <c:v>9.1</c:v>
                </c:pt>
                <c:pt idx="11">
                  <c:v>9.4</c:v>
                </c:pt>
                <c:pt idx="12">
                  <c:v>12.7</c:v>
                </c:pt>
                <c:pt idx="13">
                  <c:v>10.3</c:v>
                </c:pt>
                <c:pt idx="14">
                  <c:v>8.3000000000000007</c:v>
                </c:pt>
                <c:pt idx="15">
                  <c:v>5.8</c:v>
                </c:pt>
                <c:pt idx="16">
                  <c:v>4.0999999999999996</c:v>
                </c:pt>
                <c:pt idx="17">
                  <c:v>2.5</c:v>
                </c:pt>
                <c:pt idx="18">
                  <c:v>3</c:v>
                </c:pt>
                <c:pt idx="19">
                  <c:v>1.2</c:v>
                </c:pt>
                <c:pt idx="20">
                  <c:v>1</c:v>
                </c:pt>
                <c:pt idx="21">
                  <c:v>0.3</c:v>
                </c:pt>
                <c:pt idx="22">
                  <c:v>0.2</c:v>
                </c:pt>
              </c:numCache>
            </c:numRef>
          </c:val>
          <c:extLst>
            <c:ext xmlns:c16="http://schemas.microsoft.com/office/drawing/2014/chart" uri="{C3380CC4-5D6E-409C-BE32-E72D297353CC}">
              <c16:uniqueId val="{00000001-A92D-496F-A2AE-6E1D1EE5E20F}"/>
            </c:ext>
          </c:extLst>
        </c:ser>
        <c:dLbls>
          <c:showLegendKey val="0"/>
          <c:showVal val="0"/>
          <c:showCatName val="0"/>
          <c:showSerName val="0"/>
          <c:showPercent val="0"/>
          <c:showBubbleSize val="0"/>
        </c:dLbls>
        <c:gapWidth val="219"/>
        <c:overlap val="-27"/>
        <c:axId val="341695992"/>
        <c:axId val="341694424"/>
      </c:barChart>
      <c:catAx>
        <c:axId val="34169599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4424"/>
        <c:crosses val="autoZero"/>
        <c:auto val="1"/>
        <c:lblAlgn val="ctr"/>
        <c:lblOffset val="100"/>
        <c:noMultiLvlLbl val="0"/>
      </c:catAx>
      <c:valAx>
        <c:axId val="3416944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59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отметкам4.xlsx]МАТ'!$E$1</c:f>
              <c:strCache>
                <c:ptCount val="1"/>
                <c:pt idx="0">
                  <c:v>2</c:v>
                </c:pt>
              </c:strCache>
            </c:strRef>
          </c:tx>
          <c:spPr>
            <a:solidFill>
              <a:schemeClr val="accent1">
                <a:alpha val="70000"/>
              </a:schemeClr>
            </a:solidFill>
            <a:ln>
              <a:noFill/>
            </a:ln>
            <a:effectLst/>
          </c:spPr>
          <c:invertIfNegative val="0"/>
          <c:dLbls>
            <c:dLbl>
              <c:idx val="35"/>
              <c:layout>
                <c:manualLayout>
                  <c:x val="5.6278763971071661E-3"/>
                  <c:y val="-2.3796882852435493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679-466E-A64B-624E00552F15}"/>
                </c:ext>
              </c:extLst>
            </c:dLbl>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отметкам4.xlsx]МАТ'!$E$2:$E$37</c:f>
              <c:numCache>
                <c:formatCode>General</c:formatCode>
                <c:ptCount val="36"/>
                <c:pt idx="0">
                  <c:v>2.08</c:v>
                </c:pt>
                <c:pt idx="1">
                  <c:v>2.29</c:v>
                </c:pt>
                <c:pt idx="2">
                  <c:v>3.26</c:v>
                </c:pt>
                <c:pt idx="3">
                  <c:v>2.6</c:v>
                </c:pt>
                <c:pt idx="4">
                  <c:v>2.15</c:v>
                </c:pt>
                <c:pt idx="5">
                  <c:v>0.44</c:v>
                </c:pt>
                <c:pt idx="6">
                  <c:v>0.35</c:v>
                </c:pt>
                <c:pt idx="7">
                  <c:v>2.02</c:v>
                </c:pt>
                <c:pt idx="8">
                  <c:v>1.94</c:v>
                </c:pt>
                <c:pt idx="9">
                  <c:v>0</c:v>
                </c:pt>
                <c:pt idx="10">
                  <c:v>0.72</c:v>
                </c:pt>
                <c:pt idx="11">
                  <c:v>3.23</c:v>
                </c:pt>
                <c:pt idx="12">
                  <c:v>5.2</c:v>
                </c:pt>
                <c:pt idx="13">
                  <c:v>3.42</c:v>
                </c:pt>
                <c:pt idx="14">
                  <c:v>1.67</c:v>
                </c:pt>
                <c:pt idx="15">
                  <c:v>3.72</c:v>
                </c:pt>
                <c:pt idx="16">
                  <c:v>3.37</c:v>
                </c:pt>
                <c:pt idx="17">
                  <c:v>3.31</c:v>
                </c:pt>
                <c:pt idx="18">
                  <c:v>1.99</c:v>
                </c:pt>
                <c:pt idx="19">
                  <c:v>2.48</c:v>
                </c:pt>
                <c:pt idx="20">
                  <c:v>3.43</c:v>
                </c:pt>
                <c:pt idx="21">
                  <c:v>1.31</c:v>
                </c:pt>
                <c:pt idx="22">
                  <c:v>1.28</c:v>
                </c:pt>
                <c:pt idx="23">
                  <c:v>2.23</c:v>
                </c:pt>
                <c:pt idx="24">
                  <c:v>3.07</c:v>
                </c:pt>
                <c:pt idx="25">
                  <c:v>0.95</c:v>
                </c:pt>
                <c:pt idx="26">
                  <c:v>7.07</c:v>
                </c:pt>
                <c:pt idx="27">
                  <c:v>1.08</c:v>
                </c:pt>
                <c:pt idx="28">
                  <c:v>2.87</c:v>
                </c:pt>
                <c:pt idx="29">
                  <c:v>2.21</c:v>
                </c:pt>
                <c:pt idx="30">
                  <c:v>4.3499999999999996</c:v>
                </c:pt>
                <c:pt idx="31">
                  <c:v>0</c:v>
                </c:pt>
                <c:pt idx="32">
                  <c:v>2.59</c:v>
                </c:pt>
                <c:pt idx="33">
                  <c:v>2.04</c:v>
                </c:pt>
                <c:pt idx="34">
                  <c:v>2.16</c:v>
                </c:pt>
                <c:pt idx="35">
                  <c:v>0</c:v>
                </c:pt>
              </c:numCache>
            </c:numRef>
          </c:val>
          <c:extLst>
            <c:ext xmlns:c16="http://schemas.microsoft.com/office/drawing/2014/chart" uri="{C3380CC4-5D6E-409C-BE32-E72D297353CC}">
              <c16:uniqueId val="{00000001-E679-466E-A64B-624E00552F15}"/>
            </c:ext>
          </c:extLst>
        </c:ser>
        <c:ser>
          <c:idx val="1"/>
          <c:order val="1"/>
          <c:tx>
            <c:strRef>
              <c:f>'[Ф3_Статистика по отметкам4.xlsx]МАТ'!$F$1</c:f>
              <c:strCache>
                <c:ptCount val="1"/>
                <c:pt idx="0">
                  <c:v>3</c:v>
                </c:pt>
              </c:strCache>
            </c:strRef>
          </c:tx>
          <c:spPr>
            <a:solidFill>
              <a:schemeClr val="accent2">
                <a:alpha val="70000"/>
              </a:schemeClr>
            </a:solidFill>
            <a:ln>
              <a:noFill/>
            </a:ln>
            <a:effectLst/>
          </c:spPr>
          <c:invertIfNegative val="0"/>
          <c:dLbls>
            <c:dLbl>
              <c:idx val="35"/>
              <c:layout>
                <c:manualLayout>
                  <c:x val="5.2596975673898753E-3"/>
                  <c:y val="-2.3796882852435493E-18"/>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679-466E-A64B-624E00552F1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отметкам4.xlsx]МАТ'!$F$2:$F$37</c:f>
              <c:numCache>
                <c:formatCode>General</c:formatCode>
                <c:ptCount val="36"/>
                <c:pt idx="0">
                  <c:v>21.23</c:v>
                </c:pt>
                <c:pt idx="1">
                  <c:v>24.28</c:v>
                </c:pt>
                <c:pt idx="2">
                  <c:v>32.61</c:v>
                </c:pt>
                <c:pt idx="3">
                  <c:v>20.239999999999998</c:v>
                </c:pt>
                <c:pt idx="4">
                  <c:v>27.06</c:v>
                </c:pt>
                <c:pt idx="5">
                  <c:v>29.82</c:v>
                </c:pt>
                <c:pt idx="6">
                  <c:v>24.3</c:v>
                </c:pt>
                <c:pt idx="7">
                  <c:v>23.91</c:v>
                </c:pt>
                <c:pt idx="8">
                  <c:v>19.420000000000002</c:v>
                </c:pt>
                <c:pt idx="9">
                  <c:v>32</c:v>
                </c:pt>
                <c:pt idx="10">
                  <c:v>29.86</c:v>
                </c:pt>
                <c:pt idx="11">
                  <c:v>29.03</c:v>
                </c:pt>
                <c:pt idx="12">
                  <c:v>33.53</c:v>
                </c:pt>
                <c:pt idx="13">
                  <c:v>24.2</c:v>
                </c:pt>
                <c:pt idx="14">
                  <c:v>30</c:v>
                </c:pt>
                <c:pt idx="15">
                  <c:v>29.75</c:v>
                </c:pt>
                <c:pt idx="16">
                  <c:v>18.86</c:v>
                </c:pt>
                <c:pt idx="17">
                  <c:v>29.48</c:v>
                </c:pt>
                <c:pt idx="18">
                  <c:v>25.5</c:v>
                </c:pt>
                <c:pt idx="19">
                  <c:v>29.95</c:v>
                </c:pt>
                <c:pt idx="20">
                  <c:v>35.67</c:v>
                </c:pt>
                <c:pt idx="21">
                  <c:v>26.34</c:v>
                </c:pt>
                <c:pt idx="22">
                  <c:v>27.23</c:v>
                </c:pt>
                <c:pt idx="23">
                  <c:v>36.869999999999997</c:v>
                </c:pt>
                <c:pt idx="24">
                  <c:v>26.05</c:v>
                </c:pt>
                <c:pt idx="25">
                  <c:v>25.12</c:v>
                </c:pt>
                <c:pt idx="26">
                  <c:v>28.28</c:v>
                </c:pt>
                <c:pt idx="27">
                  <c:v>17.87</c:v>
                </c:pt>
                <c:pt idx="28">
                  <c:v>17.239999999999998</c:v>
                </c:pt>
                <c:pt idx="29">
                  <c:v>26.66</c:v>
                </c:pt>
                <c:pt idx="30">
                  <c:v>22.05</c:v>
                </c:pt>
                <c:pt idx="31">
                  <c:v>28.57</c:v>
                </c:pt>
                <c:pt idx="32">
                  <c:v>25.91</c:v>
                </c:pt>
                <c:pt idx="33">
                  <c:v>31.3</c:v>
                </c:pt>
                <c:pt idx="34">
                  <c:v>23.11</c:v>
                </c:pt>
                <c:pt idx="35">
                  <c:v>5.79</c:v>
                </c:pt>
              </c:numCache>
            </c:numRef>
          </c:val>
          <c:extLst>
            <c:ext xmlns:c16="http://schemas.microsoft.com/office/drawing/2014/chart" uri="{C3380CC4-5D6E-409C-BE32-E72D297353CC}">
              <c16:uniqueId val="{00000003-E679-466E-A64B-624E00552F15}"/>
            </c:ext>
          </c:extLst>
        </c:ser>
        <c:ser>
          <c:idx val="2"/>
          <c:order val="2"/>
          <c:tx>
            <c:strRef>
              <c:f>'[Ф3_Статистика по отметкам4.xlsx]МАТ'!$G$1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отметкам4.xlsx]МАТ'!$G$2:$G$37</c:f>
              <c:numCache>
                <c:formatCode>General</c:formatCode>
                <c:ptCount val="36"/>
                <c:pt idx="0">
                  <c:v>47.79</c:v>
                </c:pt>
                <c:pt idx="1">
                  <c:v>49.69</c:v>
                </c:pt>
                <c:pt idx="2">
                  <c:v>47.83</c:v>
                </c:pt>
                <c:pt idx="3">
                  <c:v>49.88</c:v>
                </c:pt>
                <c:pt idx="4">
                  <c:v>48.68</c:v>
                </c:pt>
                <c:pt idx="5">
                  <c:v>53.95</c:v>
                </c:pt>
                <c:pt idx="6">
                  <c:v>54.58</c:v>
                </c:pt>
                <c:pt idx="7">
                  <c:v>53.54</c:v>
                </c:pt>
                <c:pt idx="8">
                  <c:v>53.4</c:v>
                </c:pt>
                <c:pt idx="9">
                  <c:v>52</c:v>
                </c:pt>
                <c:pt idx="10">
                  <c:v>48.92</c:v>
                </c:pt>
                <c:pt idx="11">
                  <c:v>51.61</c:v>
                </c:pt>
                <c:pt idx="12">
                  <c:v>43.35</c:v>
                </c:pt>
                <c:pt idx="13">
                  <c:v>50.23</c:v>
                </c:pt>
                <c:pt idx="14">
                  <c:v>41.67</c:v>
                </c:pt>
                <c:pt idx="15">
                  <c:v>46.28</c:v>
                </c:pt>
                <c:pt idx="16">
                  <c:v>56.23</c:v>
                </c:pt>
                <c:pt idx="17">
                  <c:v>48.48</c:v>
                </c:pt>
                <c:pt idx="18">
                  <c:v>49</c:v>
                </c:pt>
                <c:pt idx="19">
                  <c:v>51.24</c:v>
                </c:pt>
                <c:pt idx="20">
                  <c:v>44.63</c:v>
                </c:pt>
                <c:pt idx="21">
                  <c:v>49.07</c:v>
                </c:pt>
                <c:pt idx="22">
                  <c:v>52.34</c:v>
                </c:pt>
                <c:pt idx="23">
                  <c:v>46.37</c:v>
                </c:pt>
                <c:pt idx="24">
                  <c:v>50.96</c:v>
                </c:pt>
                <c:pt idx="25">
                  <c:v>48.34</c:v>
                </c:pt>
                <c:pt idx="26">
                  <c:v>50.51</c:v>
                </c:pt>
                <c:pt idx="27">
                  <c:v>51.99</c:v>
                </c:pt>
                <c:pt idx="28">
                  <c:v>54.6</c:v>
                </c:pt>
                <c:pt idx="29">
                  <c:v>50</c:v>
                </c:pt>
                <c:pt idx="30">
                  <c:v>49.38</c:v>
                </c:pt>
                <c:pt idx="31">
                  <c:v>53.3</c:v>
                </c:pt>
                <c:pt idx="32">
                  <c:v>50.88</c:v>
                </c:pt>
                <c:pt idx="33">
                  <c:v>46.82</c:v>
                </c:pt>
                <c:pt idx="34">
                  <c:v>46.87</c:v>
                </c:pt>
                <c:pt idx="35">
                  <c:v>46.28</c:v>
                </c:pt>
              </c:numCache>
            </c:numRef>
          </c:val>
          <c:extLst>
            <c:ext xmlns:c16="http://schemas.microsoft.com/office/drawing/2014/chart" uri="{C3380CC4-5D6E-409C-BE32-E72D297353CC}">
              <c16:uniqueId val="{00000004-E679-466E-A64B-624E00552F15}"/>
            </c:ext>
          </c:extLst>
        </c:ser>
        <c:ser>
          <c:idx val="3"/>
          <c:order val="3"/>
          <c:tx>
            <c:strRef>
              <c:f>'[Ф3_Статистика по отметкам4.xlsx]МАТ'!$H$1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отметкам4.xlsx]МАТ'!$A$2:$A$37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'[Ф3_Статистика по отметкам4.xlsx]МАТ'!$H$2:$H$37</c:f>
              <c:numCache>
                <c:formatCode>General</c:formatCode>
                <c:ptCount val="36"/>
                <c:pt idx="0">
                  <c:v>28.89</c:v>
                </c:pt>
                <c:pt idx="1">
                  <c:v>23.74</c:v>
                </c:pt>
                <c:pt idx="2">
                  <c:v>16.3</c:v>
                </c:pt>
                <c:pt idx="3">
                  <c:v>27.28</c:v>
                </c:pt>
                <c:pt idx="4">
                  <c:v>22.12</c:v>
                </c:pt>
                <c:pt idx="5">
                  <c:v>15.79</c:v>
                </c:pt>
                <c:pt idx="6">
                  <c:v>20.77</c:v>
                </c:pt>
                <c:pt idx="7">
                  <c:v>20.54</c:v>
                </c:pt>
                <c:pt idx="8">
                  <c:v>25.24</c:v>
                </c:pt>
                <c:pt idx="9">
                  <c:v>16</c:v>
                </c:pt>
                <c:pt idx="10">
                  <c:v>20.5</c:v>
                </c:pt>
                <c:pt idx="11">
                  <c:v>16.13</c:v>
                </c:pt>
                <c:pt idx="12">
                  <c:v>17.920000000000002</c:v>
                </c:pt>
                <c:pt idx="13">
                  <c:v>22.15</c:v>
                </c:pt>
                <c:pt idx="14">
                  <c:v>26.67</c:v>
                </c:pt>
                <c:pt idx="15">
                  <c:v>20.25</c:v>
                </c:pt>
                <c:pt idx="16">
                  <c:v>21.55</c:v>
                </c:pt>
                <c:pt idx="17">
                  <c:v>18.73</c:v>
                </c:pt>
                <c:pt idx="18">
                  <c:v>23.51</c:v>
                </c:pt>
                <c:pt idx="19">
                  <c:v>16.34</c:v>
                </c:pt>
                <c:pt idx="20">
                  <c:v>16.27</c:v>
                </c:pt>
                <c:pt idx="21">
                  <c:v>23.29</c:v>
                </c:pt>
                <c:pt idx="22">
                  <c:v>19.149999999999999</c:v>
                </c:pt>
                <c:pt idx="23">
                  <c:v>14.53</c:v>
                </c:pt>
                <c:pt idx="24">
                  <c:v>19.920000000000002</c:v>
                </c:pt>
                <c:pt idx="25">
                  <c:v>25.59</c:v>
                </c:pt>
                <c:pt idx="26">
                  <c:v>14.14</c:v>
                </c:pt>
                <c:pt idx="27">
                  <c:v>29.06</c:v>
                </c:pt>
                <c:pt idx="28">
                  <c:v>25.29</c:v>
                </c:pt>
                <c:pt idx="29">
                  <c:v>21.14</c:v>
                </c:pt>
                <c:pt idx="30">
                  <c:v>24.22</c:v>
                </c:pt>
                <c:pt idx="31">
                  <c:v>18.13</c:v>
                </c:pt>
                <c:pt idx="32">
                  <c:v>20.63</c:v>
                </c:pt>
                <c:pt idx="33">
                  <c:v>19.850000000000001</c:v>
                </c:pt>
                <c:pt idx="34">
                  <c:v>27.86</c:v>
                </c:pt>
                <c:pt idx="35">
                  <c:v>47.93</c:v>
                </c:pt>
              </c:numCache>
            </c:numRef>
          </c:val>
          <c:extLst>
            <c:ext xmlns:c16="http://schemas.microsoft.com/office/drawing/2014/chart" uri="{C3380CC4-5D6E-409C-BE32-E72D297353CC}">
              <c16:uniqueId val="{00000005-E679-466E-A64B-624E00552F15}"/>
            </c:ext>
          </c:extLst>
        </c:ser>
        <c:dLbls>
          <c:dLblPos val="ctr"/>
          <c:showLegendKey val="0"/>
          <c:showVal val="1"/>
          <c:showCatName val="0"/>
          <c:showSerName val="0"/>
          <c:showPercent val="0"/>
          <c:showBubbleSize val="0"/>
        </c:dLbls>
        <c:gapWidth val="50"/>
        <c:overlap val="100"/>
        <c:axId val="341693248"/>
        <c:axId val="341695600"/>
      </c:barChart>
      <c:catAx>
        <c:axId val="34169324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41695600"/>
        <c:crosses val="autoZero"/>
        <c:auto val="1"/>
        <c:lblAlgn val="ctr"/>
        <c:lblOffset val="100"/>
        <c:noMultiLvlLbl val="0"/>
      </c:catAx>
      <c:valAx>
        <c:axId val="3416956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16932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2.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09.07.2026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71C531-2026-422A-AC09-D689914D3051}" type="datetimeFigureOut">
              <a:rPr lang="ru-RU" smtClean="0"/>
              <a:t>09.07.2026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B3C417-27E4-4FB8-9B77-C7EDFB723A41}" type="slidenum">
              <a:rPr lang="ru-RU" smtClean="0"/>
              <a:t>‹#›</a:t>
            </a:fld>
            <a:endParaRPr lang="ru-RU"/>
          </a:p>
        </p:txBody>
      </p:sp>
    </p:spTree>
    <p:extLst>
      <p:ext uri="{BB962C8B-B14F-4D97-AF65-F5344CB8AC3E}">
        <p14:creationId xmlns:p14="http://schemas.microsoft.com/office/powerpoint/2010/main" val="191183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hf sldNum="0" hdr="0" dt="0"/>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chart" Target="../charts/chart23.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chart" Target="../charts/chart2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chart" Target="../charts/chart3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731108" y="4317863"/>
            <a:ext cx="10515600" cy="972343"/>
          </a:xfrm>
        </p:spPr>
        <p:txBody>
          <a:bodyPr>
            <a:noAutofit/>
          </a:bodyPr>
          <a:lstStyle/>
          <a:p>
            <a:r>
              <a:rPr lang="ru-RU" sz="2800" b="1" dirty="0"/>
              <a:t>Результаты Всероссийских проверочных работ  </a:t>
            </a:r>
            <a:br>
              <a:rPr lang="ru-RU" sz="2800" b="1" dirty="0"/>
            </a:br>
            <a:r>
              <a:rPr lang="ru-RU" sz="2800" b="1" dirty="0"/>
              <a:t>в  Приморском крае в 2026 году</a:t>
            </a:r>
            <a:br>
              <a:rPr lang="ru-RU" sz="2800" b="1" dirty="0"/>
            </a:br>
            <a:br>
              <a:rPr lang="ru-RU" sz="2800" b="1" dirty="0"/>
            </a:br>
            <a:r>
              <a:rPr lang="ru-RU" sz="2800" b="1" dirty="0"/>
              <a:t>МАТЕМАТИКА</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7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2602028616"/>
              </p:ext>
            </p:extLst>
          </p:nvPr>
        </p:nvGraphicFramePr>
        <p:xfrm>
          <a:off x="134600" y="756351"/>
          <a:ext cx="11992511" cy="6062963"/>
        </p:xfrm>
        <a:graphic>
          <a:graphicData uri="http://schemas.openxmlformats.org/drawingml/2006/table">
            <a:tbl>
              <a:tblPr firstRow="1" firstCol="1" lastRow="1" lastCol="1" bandRow="1" bandCol="1">
                <a:tableStyleId>{5940675A-B579-460E-94D1-54222C63F5DA}</a:tableStyleId>
              </a:tblPr>
              <a:tblGrid>
                <a:gridCol w="410214">
                  <a:extLst>
                    <a:ext uri="{9D8B030D-6E8A-4147-A177-3AD203B41FA5}">
                      <a16:colId xmlns:a16="http://schemas.microsoft.com/office/drawing/2014/main" val="3371003209"/>
                    </a:ext>
                  </a:extLst>
                </a:gridCol>
                <a:gridCol w="11582297">
                  <a:extLst>
                    <a:ext uri="{9D8B030D-6E8A-4147-A177-3AD203B41FA5}">
                      <a16:colId xmlns:a16="http://schemas.microsoft.com/office/drawing/2014/main" val="1794966923"/>
                    </a:ext>
                  </a:extLst>
                </a:gridCol>
              </a:tblGrid>
              <a:tr h="204031">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 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400" b="1" dirty="0">
                          <a:effectLst/>
                          <a:latin typeface="Times New Roman" panose="02020603050405020304" pitchFamily="18" charset="0"/>
                          <a:cs typeface="Times New Roman" panose="02020603050405020304" pitchFamily="18" charset="0"/>
                        </a:rPr>
                        <a:t>Блоки </a:t>
                      </a:r>
                      <a:r>
                        <a:rPr lang="ru-RU" sz="1400" b="1" dirty="0" err="1">
                          <a:effectLst/>
                          <a:latin typeface="Times New Roman" panose="02020603050405020304" pitchFamily="18" charset="0"/>
                          <a:cs typeface="Times New Roman" panose="02020603050405020304" pitchFamily="18" charset="0"/>
                        </a:rPr>
                        <a:t>ПООП</a:t>
                      </a:r>
                      <a:r>
                        <a:rPr lang="ru-RU" sz="1400" b="1">
                          <a:effectLst/>
                          <a:latin typeface="Times New Roman" panose="02020603050405020304" pitchFamily="18" charset="0"/>
                          <a:cs typeface="Times New Roman" panose="02020603050405020304" pitchFamily="18" charset="0"/>
                        </a:rPr>
                        <a:t> : </a:t>
                      </a:r>
                      <a:r>
                        <a:rPr lang="ru-RU" sz="1400" b="1" dirty="0">
                          <a:effectLst/>
                          <a:latin typeface="Times New Roman" panose="02020603050405020304" pitchFamily="18" charset="0"/>
                          <a:cs typeface="Times New Roman" panose="02020603050405020304" pitchFamily="18" charset="0"/>
                        </a:rPr>
                        <a:t>выпускник научится / получит возможность научиться или проверяемые требования (умения) в соответствии с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16779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Выполнять, сочетая устные и письменные приемы, арифметические действия с рациональными числами. Находить значения числовых выражений; применять разнообразные способы и приемы вычисления значений дробных выражений, содержащих обыкновенные и десятичные дроби</a:t>
                      </a:r>
                    </a:p>
                  </a:txBody>
                  <a:tcPr marL="9525" marR="9525" marT="9525" marB="0" anchor="b"/>
                </a:tc>
                <a:extLst>
                  <a:ext uri="{0D108BD9-81ED-4DB2-BD59-A6C34878D82A}">
                    <a16:rowId xmlns:a16="http://schemas.microsoft.com/office/drawing/2014/main" val="1316804931"/>
                  </a:ext>
                </a:extLst>
              </a:tr>
              <a:tr h="16779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Читать информацию, представленную в таблицах, на диаграммах; представлять данные в виде таблиц; строить диаграммы (столбиковые (столбчатые) и круговые) по массивам значений. Описывать и интерпретировать реальные числовые данные, представленные в таблицах, на диаграммах, графиках. Использовать для описания данных статистические характеристики: среднее арифметическое, медиана, наибольшее и наименьшее значения, размах</a:t>
                      </a:r>
                    </a:p>
                  </a:txBody>
                  <a:tcPr marL="9525" marR="9525" marT="9525" marB="0" anchor="b"/>
                </a:tc>
                <a:extLst>
                  <a:ext uri="{0D108BD9-81ED-4DB2-BD59-A6C34878D82A}">
                    <a16:rowId xmlns:a16="http://schemas.microsoft.com/office/drawing/2014/main" val="1138086909"/>
                  </a:ext>
                </a:extLst>
              </a:tr>
              <a:tr h="16779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Читать информацию, представленную в таблицах, на диаграммах; представлять данные в виде таблиц; строить диаграммы (столбиковые (столбчатые) и круговые) по массивам значений. Описывать и интерпретировать реальные числовые данные, представленные в таблицах, на диаграммах, графиках. Использовать для описания данных статистические характеристики: среднее арифметическое, медиана, наибольшее и наименьшее значения, размах</a:t>
                      </a:r>
                    </a:p>
                  </a:txBody>
                  <a:tcPr marL="9525" marR="9525" marT="9525" marB="0" anchor="b"/>
                </a:tc>
                <a:extLst>
                  <a:ext uri="{0D108BD9-81ED-4DB2-BD59-A6C34878D82A}">
                    <a16:rowId xmlns:a16="http://schemas.microsoft.com/office/drawing/2014/main" val="2243113165"/>
                  </a:ext>
                </a:extLst>
              </a:tr>
              <a:tr h="16779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практико-ориентированные задачи, связанные с отношением величин, пропорциональностью величин, процентами; интерпретировать результаты решения задач с учетом ограничений, связанных со свойствами рассматриваемых объектов</a:t>
                      </a:r>
                    </a:p>
                  </a:txBody>
                  <a:tcPr marL="9525" marR="9525" marT="9525" marB="0" anchor="b"/>
                </a:tc>
                <a:extLst>
                  <a:ext uri="{0D108BD9-81ED-4DB2-BD59-A6C34878D82A}">
                    <a16:rowId xmlns:a16="http://schemas.microsoft.com/office/drawing/2014/main" val="4152238309"/>
                  </a:ext>
                </a:extLst>
              </a:tr>
              <a:tr h="121996">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Описывать и интерпретировать реальные числовые данные, представленные в таблицах, на диаграммах, графиках</a:t>
                      </a:r>
                    </a:p>
                  </a:txBody>
                  <a:tcPr marL="9525" marR="9525" marT="9525" marB="0" anchor="b"/>
                </a:tc>
                <a:extLst>
                  <a:ext uri="{0D108BD9-81ED-4DB2-BD59-A6C34878D82A}">
                    <a16:rowId xmlns:a16="http://schemas.microsoft.com/office/drawing/2014/main" val="2519602564"/>
                  </a:ext>
                </a:extLst>
              </a:tr>
              <a:tr h="11994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уравнения с одной переменной, применяя правила перехода от исходного уравнения к равносильному ему. Проверять, является ли число корнем уравнения</a:t>
                      </a:r>
                    </a:p>
                  </a:txBody>
                  <a:tcPr marL="9525" marR="9525" marT="9525" marB="0" anchor="b"/>
                </a:tc>
                <a:extLst>
                  <a:ext uri="{0D108BD9-81ED-4DB2-BD59-A6C34878D82A}">
                    <a16:rowId xmlns:a16="http://schemas.microsoft.com/office/drawing/2014/main" val="2510523923"/>
                  </a:ext>
                </a:extLst>
              </a:tr>
              <a:tr h="17592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Изображать на координатной прямой точки, соответствующие заданным координатам, лучи, отрезки, интервалы; записывать числовые промежутки на алгебраическом языке. Отмечать в координатной плоскости точки по заданным координатам</a:t>
                      </a:r>
                    </a:p>
                  </a:txBody>
                  <a:tcPr marL="9525" marR="9525" marT="9525" marB="0" anchor="b"/>
                </a:tc>
                <a:extLst>
                  <a:ext uri="{0D108BD9-81ED-4DB2-BD59-A6C34878D82A}">
                    <a16:rowId xmlns:a16="http://schemas.microsoft.com/office/drawing/2014/main" val="90867957"/>
                  </a:ext>
                </a:extLst>
              </a:tr>
              <a:tr h="13967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на клетчатой бумаге</a:t>
                      </a:r>
                    </a:p>
                  </a:txBody>
                  <a:tcPr marL="9525" marR="9525" marT="9525" marB="0" anchor="b"/>
                </a:tc>
                <a:extLst>
                  <a:ext uri="{0D108BD9-81ED-4DB2-BD59-A6C34878D82A}">
                    <a16:rowId xmlns:a16="http://schemas.microsoft.com/office/drawing/2014/main" val="1016968410"/>
                  </a:ext>
                </a:extLst>
              </a:tr>
              <a:tr h="157046">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вычисления и находить числовые и буквенные значения углов в геометрических задачах с использованием суммы углов треугольников и многоугольников, свойств углов, образованных при пересечении двух параллельных прямых секущей. Решать практические задачи на нахождение углов</a:t>
                      </a:r>
                    </a:p>
                  </a:txBody>
                  <a:tcPr marL="9525" marR="9525" marT="9525" marB="0" anchor="b"/>
                </a:tc>
                <a:extLst>
                  <a:ext uri="{0D108BD9-81ED-4DB2-BD59-A6C34878D82A}">
                    <a16:rowId xmlns:a16="http://schemas.microsoft.com/office/drawing/2014/main" val="27220648"/>
                  </a:ext>
                </a:extLst>
              </a:tr>
              <a:tr h="186176">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9.1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Понимать графический способ представления и анализа информации, извлекать и интерпретировать информацию из графиков реальных процессов и зависимостей</a:t>
                      </a:r>
                    </a:p>
                  </a:txBody>
                  <a:tcPr marL="9525" marR="9525" marT="9525" marB="0" anchor="b"/>
                </a:tc>
                <a:extLst>
                  <a:ext uri="{0D108BD9-81ED-4DB2-BD59-A6C34878D82A}">
                    <a16:rowId xmlns:a16="http://schemas.microsoft.com/office/drawing/2014/main" val="3581229686"/>
                  </a:ext>
                </a:extLst>
              </a:tr>
              <a:tr h="191684">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9.2</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Понимать графический способ представления и анализа информации, извлекать и интерпретировать информацию из графиков реальных процессов и зависимостей</a:t>
                      </a:r>
                    </a:p>
                  </a:txBody>
                  <a:tcPr marL="9525" marR="9525" marT="9525" marB="0" anchor="b"/>
                </a:tc>
                <a:extLst>
                  <a:ext uri="{0D108BD9-81ED-4DB2-BD59-A6C34878D82A}">
                    <a16:rowId xmlns:a16="http://schemas.microsoft.com/office/drawing/2014/main" val="3042111620"/>
                  </a:ext>
                </a:extLst>
              </a:tr>
              <a:tr h="17974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Находить значения буквенных выражений при заданных значениях переменных. Выполнять преобразования целого выражения в многочлен приведением подобных слагаемых, раскрытием скобок</a:t>
                      </a:r>
                    </a:p>
                  </a:txBody>
                  <a:tcPr marL="9525" marR="9525" marT="9525" marB="0" anchor="b"/>
                </a:tc>
                <a:extLst>
                  <a:ext uri="{0D108BD9-81ED-4DB2-BD59-A6C34878D82A}">
                    <a16:rowId xmlns:a16="http://schemas.microsoft.com/office/drawing/2014/main" val="1851672037"/>
                  </a:ext>
                </a:extLst>
              </a:tr>
              <a:tr h="168130">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Описывать и интерпретировать реальные числовые данные, представленные в таблицах, на диаграммах, графиках</a:t>
                      </a:r>
                    </a:p>
                  </a:txBody>
                  <a:tcPr marL="9525" marR="9525" marT="9525" marB="0" anchor="b"/>
                </a:tc>
                <a:extLst>
                  <a:ext uri="{0D108BD9-81ED-4DB2-BD59-A6C34878D82A}">
                    <a16:rowId xmlns:a16="http://schemas.microsoft.com/office/drawing/2014/main" val="1769400083"/>
                  </a:ext>
                </a:extLst>
              </a:tr>
              <a:tr h="166848">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системы двух линейных уравнений с двумя переменными, в том числе графически</a:t>
                      </a:r>
                    </a:p>
                  </a:txBody>
                  <a:tcPr marL="9525" marR="9525" marT="9525" marB="0" anchor="b"/>
                </a:tc>
                <a:extLst>
                  <a:ext uri="{0D108BD9-81ED-4DB2-BD59-A6C34878D82A}">
                    <a16:rowId xmlns:a16="http://schemas.microsoft.com/office/drawing/2014/main" val="2217835660"/>
                  </a:ext>
                </a:extLst>
              </a:tr>
              <a:tr h="150210">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практико-ориентированные задачи, связанные с отношением величин, пропорциональностью величин, процентами; интерпретировать результаты решения задач с учетом ограничений, связанных со свойствами рассматриваемых объектов</a:t>
                      </a:r>
                    </a:p>
                  </a:txBody>
                  <a:tcPr marL="9525" marR="9525" marT="9525" marB="0" anchor="b"/>
                </a:tc>
                <a:extLst>
                  <a:ext uri="{0D108BD9-81ED-4DB2-BD59-A6C34878D82A}">
                    <a16:rowId xmlns:a16="http://schemas.microsoft.com/office/drawing/2014/main" val="950850881"/>
                  </a:ext>
                </a:extLst>
              </a:tr>
              <a:tr h="19611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логические рассуждения с использованием геометрических теорем. Определять параллельность прямых с помощью углов, которые образует с ними секущая. Определять параллельность прямых с помощью равенства расстояний от точек одной прямой до точек другой прямой</a:t>
                      </a:r>
                    </a:p>
                  </a:txBody>
                  <a:tcPr marL="9525" marR="9525" marT="9525" marB="0" anchor="b"/>
                </a:tc>
                <a:extLst>
                  <a:ext uri="{0D108BD9-81ED-4DB2-BD59-A6C34878D82A}">
                    <a16:rowId xmlns:a16="http://schemas.microsoft.com/office/drawing/2014/main" val="1146780100"/>
                  </a:ext>
                </a:extLst>
              </a:tr>
              <a:tr h="19611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Решать практико-ориентированные задачи, связанные с отношением величин, пропорциональностью величин, процентами; интерпретировать результаты решения задач с учетом ограничений, связанных со свойствами рассматриваемых объектов</a:t>
                      </a:r>
                    </a:p>
                  </a:txBody>
                  <a:tcPr marL="9525" marR="9525" marT="9525" marB="0" anchor="b"/>
                </a:tc>
                <a:extLst>
                  <a:ext uri="{0D108BD9-81ED-4DB2-BD59-A6C34878D82A}">
                    <a16:rowId xmlns:a16="http://schemas.microsoft.com/office/drawing/2014/main" val="3299905037"/>
                  </a:ext>
                </a:extLst>
              </a:tr>
              <a:tr h="19611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логические рассуждения с использованием геометрических теорем. Владеть понятием геометрического места точек. Уметь определять биссектрису угла и серединный перпендикуляр к отрезку как геометрические места точек</a:t>
                      </a:r>
                    </a:p>
                  </a:txBody>
                  <a:tcPr marL="9525" marR="9525" marT="9525" marB="0" anchor="b"/>
                </a:tc>
                <a:extLst>
                  <a:ext uri="{0D108BD9-81ED-4DB2-BD59-A6C34878D82A}">
                    <a16:rowId xmlns:a16="http://schemas.microsoft.com/office/drawing/2014/main" val="756973723"/>
                  </a:ext>
                </a:extLst>
              </a:tr>
              <a:tr h="19611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l" fontAlgn="b"/>
                      <a:r>
                        <a:rPr lang="ru-RU" sz="1050" b="0" i="0" u="none" strike="noStrike" dirty="0">
                          <a:solidFill>
                            <a:srgbClr val="000000"/>
                          </a:solidFill>
                          <a:effectLst/>
                          <a:latin typeface="Times New Roman" panose="02020603050405020304" pitchFamily="18" charset="0"/>
                          <a:cs typeface="Times New Roman" panose="02020603050405020304" pitchFamily="18" charset="0"/>
                        </a:rPr>
                        <a:t>Применять признаки делимости, разложение на множители натуральных чисел</a:t>
                      </a:r>
                    </a:p>
                  </a:txBody>
                  <a:tcPr marL="9525" marR="9525" marT="9525" marB="0" anchor="b"/>
                </a:tc>
                <a:extLst>
                  <a:ext uri="{0D108BD9-81ED-4DB2-BD59-A6C34878D82A}">
                    <a16:rowId xmlns:a16="http://schemas.microsoft.com/office/drawing/2014/main" val="1577477017"/>
                  </a:ext>
                </a:extLst>
              </a:tr>
            </a:tbl>
          </a:graphicData>
        </a:graphic>
      </p:graphicFrame>
    </p:spTree>
    <p:extLst>
      <p:ext uri="{BB962C8B-B14F-4D97-AF65-F5344CB8AC3E}">
        <p14:creationId xmlns:p14="http://schemas.microsoft.com/office/powerpoint/2010/main" val="4073179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637" y="891309"/>
            <a:ext cx="8950036" cy="5966691"/>
          </a:xfrm>
          <a:prstGeom prst="rect">
            <a:avLst/>
          </a:prstGeom>
        </p:spPr>
      </p:pic>
    </p:spTree>
    <p:extLst>
      <p:ext uri="{BB962C8B-B14F-4D97-AF65-F5344CB8AC3E}">
        <p14:creationId xmlns:p14="http://schemas.microsoft.com/office/powerpoint/2010/main" val="22630620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7 класс (углубленный)</a:t>
            </a:r>
          </a:p>
        </p:txBody>
      </p:sp>
      <p:graphicFrame>
        <p:nvGraphicFramePr>
          <p:cNvPr id="4" name="Таблица 3">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2942317033"/>
              </p:ext>
            </p:extLst>
          </p:nvPr>
        </p:nvGraphicFramePr>
        <p:xfrm>
          <a:off x="120396" y="743348"/>
          <a:ext cx="11951208" cy="6093678"/>
        </p:xfrm>
        <a:graphic>
          <a:graphicData uri="http://schemas.openxmlformats.org/drawingml/2006/table">
            <a:tbl>
              <a:tblPr firstRow="1" firstCol="1" lastRow="1" lastCol="1" bandRow="1" bandCol="1">
                <a:tableStyleId>{5940675A-B579-460E-94D1-54222C63F5DA}</a:tableStyleId>
              </a:tblPr>
              <a:tblGrid>
                <a:gridCol w="408802">
                  <a:extLst>
                    <a:ext uri="{9D8B030D-6E8A-4147-A177-3AD203B41FA5}">
                      <a16:colId xmlns:a16="http://schemas.microsoft.com/office/drawing/2014/main" val="3371003209"/>
                    </a:ext>
                  </a:extLst>
                </a:gridCol>
                <a:gridCol w="11542406">
                  <a:extLst>
                    <a:ext uri="{9D8B030D-6E8A-4147-A177-3AD203B41FA5}">
                      <a16:colId xmlns:a16="http://schemas.microsoft.com/office/drawing/2014/main" val="1794966923"/>
                    </a:ext>
                  </a:extLst>
                </a:gridCol>
              </a:tblGrid>
              <a:tr h="317816">
                <a:tc>
                  <a:txBody>
                    <a:bodyPr/>
                    <a:lstStyle/>
                    <a:p>
                      <a:pPr marL="67945" marR="49530" algn="ctr">
                        <a:lnSpc>
                          <a:spcPct val="100000"/>
                        </a:lnSpc>
                        <a:spcAft>
                          <a:spcPts val="0"/>
                        </a:spcAft>
                      </a:pPr>
                      <a:r>
                        <a:rPr lang="ru-RU" sz="1050" b="1" dirty="0">
                          <a:effectLst/>
                          <a:latin typeface="Times New Roman" panose="02020603050405020304" pitchFamily="18" charset="0"/>
                          <a:cs typeface="Times New Roman" panose="02020603050405020304" pitchFamily="18" charset="0"/>
                        </a:rPr>
                        <a:t>№ п/п</a:t>
                      </a:r>
                      <a:endParaRPr lang="ru-RU"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Блоки </a:t>
                      </a:r>
                      <a:r>
                        <a:rPr lang="ru-RU" sz="1200" b="1" dirty="0" err="1">
                          <a:effectLst/>
                          <a:latin typeface="Times New Roman" panose="02020603050405020304" pitchFamily="18" charset="0"/>
                          <a:cs typeface="Times New Roman" panose="02020603050405020304" pitchFamily="18" charset="0"/>
                        </a:rPr>
                        <a:t>ПООП</a:t>
                      </a:r>
                      <a:r>
                        <a:rPr lang="ru-RU" sz="12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200" b="1" dirty="0" err="1">
                          <a:effectLst/>
                          <a:latin typeface="Times New Roman" panose="02020603050405020304" pitchFamily="18" charset="0"/>
                          <a:cs typeface="Times New Roman" panose="02020603050405020304" pitchFamily="18" charset="0"/>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27275">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Выполнять, сочетая устные и письменные приемы, арифметические действия с рациональными числами. Находить значения числовых выражений; применять разнообразные способы и приемы вычисления значений дробных выражений, содержащих обыкновенные и десятичные дроби</a:t>
                      </a:r>
                    </a:p>
                  </a:txBody>
                  <a:tcPr marL="9525" marR="9525" marT="9525" marB="0" anchor="b"/>
                </a:tc>
                <a:extLst>
                  <a:ext uri="{0D108BD9-81ED-4DB2-BD59-A6C34878D82A}">
                    <a16:rowId xmlns:a16="http://schemas.microsoft.com/office/drawing/2014/main" val="1316804931"/>
                  </a:ext>
                </a:extLst>
              </a:tr>
              <a:tr h="327275">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Выполнять, сочетая устные и письменные приемы, арифметические действия с рациональными числами. Находить значения числовых выражений; применять разнообразные способы и приемы вычисления значений дробных выражений, содержащих обыкновенные и десятичные дроби</a:t>
                      </a:r>
                    </a:p>
                  </a:txBody>
                  <a:tcPr marL="9525" marR="9525" marT="9525" marB="0" anchor="b"/>
                </a:tc>
                <a:extLst>
                  <a:ext uri="{0D108BD9-81ED-4DB2-BD59-A6C34878D82A}">
                    <a16:rowId xmlns:a16="http://schemas.microsoft.com/office/drawing/2014/main" val="1138086909"/>
                  </a:ext>
                </a:extLst>
              </a:tr>
              <a:tr h="190693">
                <a:tc>
                  <a:txBody>
                    <a:bodyPr/>
                    <a:lstStyle/>
                    <a:p>
                      <a:pPr marL="90170" marR="95885" algn="ctr">
                        <a:spcAft>
                          <a:spcPts val="0"/>
                        </a:spcAft>
                      </a:pPr>
                      <a:r>
                        <a:rPr lang="ru-RU" sz="105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Описывать и интерпретировать реальные числовые данные, представленные в таблицах, на диаграммах, графиках</a:t>
                      </a:r>
                    </a:p>
                  </a:txBody>
                  <a:tcPr marL="9525" marR="9525" marT="9525" marB="0" anchor="b"/>
                </a:tc>
                <a:extLst>
                  <a:ext uri="{0D108BD9-81ED-4DB2-BD59-A6C34878D82A}">
                    <a16:rowId xmlns:a16="http://schemas.microsoft.com/office/drawing/2014/main" val="2243113165"/>
                  </a:ext>
                </a:extLst>
              </a:tr>
              <a:tr h="486183">
                <a:tc>
                  <a:txBody>
                    <a:bodyPr/>
                    <a:lstStyle/>
                    <a:p>
                      <a:pPr marL="90170" marR="95885" algn="ctr">
                        <a:spcAft>
                          <a:spcPts val="0"/>
                        </a:spcAft>
                      </a:pPr>
                      <a:r>
                        <a:rPr lang="ru-RU" sz="105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вычисления и находить числовые и буквенные значения углов в геометрических задачах с использованием суммы углов треугольников и многоугольников, свойств углов, образованных при пересечении двух параллельных прямых секущей. Решать практические задачи на нахождение углов</a:t>
                      </a:r>
                    </a:p>
                  </a:txBody>
                  <a:tcPr marL="9525" marR="9525" marT="9525" marB="0" anchor="b"/>
                </a:tc>
                <a:extLst>
                  <a:ext uri="{0D108BD9-81ED-4DB2-BD59-A6C34878D82A}">
                    <a16:rowId xmlns:a16="http://schemas.microsoft.com/office/drawing/2014/main" val="4152238309"/>
                  </a:ext>
                </a:extLst>
              </a:tr>
              <a:tr h="48618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Читать информацию, представленную в таблицах, на диаграммах; представлять данные в виде таблиц, строить диаграммы (столбиковые (столбчатые) и круговые) по массивам значений. Описывать и интерпретировать реальные числовые данные, представленные в таблицах, на диаграммах, графиках. Использовать для описания данных статистические характеристики: среднее арифметическое, медиана, наибольшее и наименьшее значения, размах</a:t>
                      </a:r>
                    </a:p>
                  </a:txBody>
                  <a:tcPr marL="9525" marR="9525" marT="9525" marB="0" anchor="b"/>
                </a:tc>
                <a:extLst>
                  <a:ext uri="{0D108BD9-81ED-4DB2-BD59-A6C34878D82A}">
                    <a16:rowId xmlns:a16="http://schemas.microsoft.com/office/drawing/2014/main" val="2519602564"/>
                  </a:ext>
                </a:extLst>
              </a:tr>
              <a:tr h="48618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Читать информацию, представленную в таблицах, на диаграммах; представлять данные в виде таблиц, строить диаграммы (столбиковые (столбчатые) и круговые) по массивам значений. Описывать и интерпретировать реальные числовые данные, представленные в таблицах, на диаграммах, графиках. Использовать для описания данных статистические характеристики: среднее арифметическое, медиана, наибольшее и наименьшее значения, размах</a:t>
                      </a:r>
                    </a:p>
                  </a:txBody>
                  <a:tcPr marL="9525" marR="9525" marT="9525" marB="0" anchor="b"/>
                </a:tc>
                <a:extLst>
                  <a:ext uri="{0D108BD9-81ED-4DB2-BD59-A6C34878D82A}">
                    <a16:rowId xmlns:a16="http://schemas.microsoft.com/office/drawing/2014/main" val="2510523923"/>
                  </a:ext>
                </a:extLst>
              </a:tr>
              <a:tr h="363712">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Выполнять преобразования целого выражения в многочлен приведением подобных слагаемых, раскрытием скобок. Выполнять умножение одночлена на многочлен и многочлена на многочлен, применять формулы квадрата суммы и квадрата разности</a:t>
                      </a:r>
                    </a:p>
                  </a:txBody>
                  <a:tcPr marL="9525" marR="9525" marT="9525" marB="0" anchor="b"/>
                </a:tc>
                <a:extLst>
                  <a:ext uri="{0D108BD9-81ED-4DB2-BD59-A6C34878D82A}">
                    <a16:rowId xmlns:a16="http://schemas.microsoft.com/office/drawing/2014/main" val="90867957"/>
                  </a:ext>
                </a:extLst>
              </a:tr>
              <a:tr h="18185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Проводить логические рассуждения с использованием геометрических теорем</a:t>
                      </a:r>
                    </a:p>
                  </a:txBody>
                  <a:tcPr marL="9525" marR="9525" marT="9525" marB="0" anchor="b"/>
                </a:tc>
                <a:extLst>
                  <a:ext uri="{0D108BD9-81ED-4DB2-BD59-A6C34878D82A}">
                    <a16:rowId xmlns:a16="http://schemas.microsoft.com/office/drawing/2014/main" val="1016968410"/>
                  </a:ext>
                </a:extLst>
              </a:tr>
              <a:tr h="191199">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Понимать графический способ представления и анализа информации, извлекать и интерпретировать информацию из графиков реальных процессов и зависимостей</a:t>
                      </a:r>
                    </a:p>
                  </a:txBody>
                  <a:tcPr marL="9525" marR="9525" marT="9525" marB="0" anchor="b"/>
                </a:tc>
                <a:extLst>
                  <a:ext uri="{0D108BD9-81ED-4DB2-BD59-A6C34878D82A}">
                    <a16:rowId xmlns:a16="http://schemas.microsoft.com/office/drawing/2014/main" val="27220648"/>
                  </a:ext>
                </a:extLst>
              </a:tr>
              <a:tr h="16836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Описывать и интерпретировать реальные числовые данные, представленные в таблицах, на диаграммах, графиках</a:t>
                      </a:r>
                    </a:p>
                  </a:txBody>
                  <a:tcPr marL="9525" marR="9525" marT="9525" marB="0" anchor="b"/>
                </a:tc>
                <a:extLst>
                  <a:ext uri="{0D108BD9-81ED-4DB2-BD59-A6C34878D82A}">
                    <a16:rowId xmlns:a16="http://schemas.microsoft.com/office/drawing/2014/main" val="3581229686"/>
                  </a:ext>
                </a:extLst>
              </a:tr>
              <a:tr h="16836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признаки делимости, разложение на множители натуральных чисел</a:t>
                      </a:r>
                    </a:p>
                  </a:txBody>
                  <a:tcPr marL="9525" marR="9525" marT="9525" marB="0" anchor="b"/>
                </a:tc>
                <a:extLst>
                  <a:ext uri="{0D108BD9-81ED-4DB2-BD59-A6C34878D82A}">
                    <a16:rowId xmlns:a16="http://schemas.microsoft.com/office/drawing/2014/main" val="3042111620"/>
                  </a:ext>
                </a:extLst>
              </a:tr>
              <a:tr h="16836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Составлять и решать линейное уравнение или систему линейных уравнений по условию задачи,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1851672037"/>
                  </a:ext>
                </a:extLst>
              </a:tr>
              <a:tr h="16836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уравнения с одной переменной, применяя правила перехода от исходного уравнения к равносильному ему. Проверять, является ли число корнем уравнения</a:t>
                      </a:r>
                    </a:p>
                  </a:txBody>
                  <a:tcPr marL="9525" marR="9525" marT="9525" marB="0" anchor="b"/>
                </a:tc>
                <a:extLst>
                  <a:ext uri="{0D108BD9-81ED-4DB2-BD59-A6C34878D82A}">
                    <a16:rowId xmlns:a16="http://schemas.microsoft.com/office/drawing/2014/main" val="1769400083"/>
                  </a:ext>
                </a:extLst>
              </a:tr>
              <a:tr h="48618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логические рассуждения с использованием геометрических теорем. Владеть понятием геометрического места точек. Уметь определять биссектрису угла и серединный перпендикуляр к отрезку как геометрические места точек</a:t>
                      </a:r>
                    </a:p>
                  </a:txBody>
                  <a:tcPr marL="9525" marR="9525" marT="9525" marB="0" anchor="b"/>
                </a:tc>
                <a:extLst>
                  <a:ext uri="{0D108BD9-81ED-4DB2-BD59-A6C34878D82A}">
                    <a16:rowId xmlns:a16="http://schemas.microsoft.com/office/drawing/2014/main" val="2217835660"/>
                  </a:ext>
                </a:extLst>
              </a:tr>
              <a:tr h="363712">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Описывать и интерпретировать реальные числовые данные, представленные в таблицах, на диаграммах, графиках. Использовать для описания данных статистические характеристики: среднее арифметическое, медиана, наибольшее и наименьшее значения, размах</a:t>
                      </a:r>
                    </a:p>
                  </a:txBody>
                  <a:tcPr marL="9525" marR="9525" marT="9525" marB="0" anchor="b"/>
                </a:tc>
                <a:extLst>
                  <a:ext uri="{0D108BD9-81ED-4DB2-BD59-A6C34878D82A}">
                    <a16:rowId xmlns:a16="http://schemas.microsoft.com/office/drawing/2014/main" val="950850881"/>
                  </a:ext>
                </a:extLst>
              </a:tr>
              <a:tr h="486183">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изученные геометрические фигуры, определять их взаимное расположение, изображать геометрические фигуры, выполнять чертежи по условию задачи. Измерять линейные и угловые величины. Решать задачи на вычисление длин отрезков и величин углов. Проводить логические рассуждения с использованием геометрических теорем. Владеть понятием геометрического места точек. Уметь определять биссектрису угла и серединный перпендикуляр к отрезку как геометрические места точек</a:t>
                      </a:r>
                    </a:p>
                  </a:txBody>
                  <a:tcPr marL="9525" marR="9525" marT="9525" marB="0" anchor="b"/>
                </a:tc>
                <a:extLst>
                  <a:ext uri="{0D108BD9-81ED-4DB2-BD59-A6C34878D82A}">
                    <a16:rowId xmlns:a16="http://schemas.microsoft.com/office/drawing/2014/main" val="2959513950"/>
                  </a:ext>
                </a:extLst>
              </a:tr>
              <a:tr h="168367">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Применять признаки делимости, разложение на множители натуральных чисел</a:t>
                      </a:r>
                    </a:p>
                  </a:txBody>
                  <a:tcPr marL="9525" marR="9525" marT="9525" marB="0" anchor="b"/>
                </a:tc>
                <a:extLst>
                  <a:ext uri="{0D108BD9-81ED-4DB2-BD59-A6C34878D82A}">
                    <a16:rowId xmlns:a16="http://schemas.microsoft.com/office/drawing/2014/main" val="2673319299"/>
                  </a:ext>
                </a:extLst>
              </a:tr>
              <a:tr h="169414">
                <a:tc>
                  <a:txBody>
                    <a:bodyPr/>
                    <a:lstStyle/>
                    <a:p>
                      <a:pPr marL="90170" marR="95885" algn="ctr">
                        <a:spcAft>
                          <a:spcPts val="0"/>
                        </a:spcAft>
                      </a:pPr>
                      <a:r>
                        <a:rPr lang="ru-RU" sz="105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l" fontAlgn="b"/>
                      <a:r>
                        <a:rPr lang="ru-RU" sz="1100" b="0" i="0" u="none" strike="noStrike" dirty="0">
                          <a:solidFill>
                            <a:srgbClr val="000000"/>
                          </a:solidFill>
                          <a:effectLst/>
                          <a:latin typeface="Times New Roman" panose="02020603050405020304" pitchFamily="18" charset="0"/>
                          <a:cs typeface="Times New Roman" panose="02020603050405020304" pitchFamily="18" charset="0"/>
                        </a:rPr>
                        <a:t>Составлять и решать линейное уравнение или систему линейных уравнений по условию задачи,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3318811345"/>
                  </a:ext>
                </a:extLst>
              </a:tr>
            </a:tbl>
          </a:graphicData>
        </a:graphic>
      </p:graphicFrame>
    </p:spTree>
    <p:extLst>
      <p:ext uri="{BB962C8B-B14F-4D97-AF65-F5344CB8AC3E}">
        <p14:creationId xmlns:p14="http://schemas.microsoft.com/office/powerpoint/2010/main" val="18457108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245" y="718127"/>
            <a:ext cx="9209809" cy="6139873"/>
          </a:xfrm>
          <a:prstGeom prst="rect">
            <a:avLst/>
          </a:prstGeom>
        </p:spPr>
      </p:pic>
    </p:spTree>
    <p:extLst>
      <p:ext uri="{BB962C8B-B14F-4D97-AF65-F5344CB8AC3E}">
        <p14:creationId xmlns:p14="http://schemas.microsoft.com/office/powerpoint/2010/main" val="7955863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8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2499991224"/>
              </p:ext>
            </p:extLst>
          </p:nvPr>
        </p:nvGraphicFramePr>
        <p:xfrm>
          <a:off x="134600" y="756351"/>
          <a:ext cx="11760989" cy="5901690"/>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113629">
                <a:tc>
                  <a:txBody>
                    <a:bodyPr/>
                    <a:lstStyle/>
                    <a:p>
                      <a:pPr marL="67945" marR="49530" algn="ctr">
                        <a:lnSpc>
                          <a:spcPct val="100000"/>
                        </a:lnSpc>
                        <a:spcAft>
                          <a:spcPts val="0"/>
                        </a:spcAft>
                      </a:pPr>
                      <a:r>
                        <a:rPr lang="ru-RU" sz="1400" b="1" dirty="0">
                          <a:effectLst/>
                          <a:latin typeface="Times New Roman" panose="02020603050405020304" pitchFamily="18" charset="0"/>
                          <a:cs typeface="Times New Roman" panose="02020603050405020304" pitchFamily="18" charset="0"/>
                        </a:rPr>
                        <a:t>№ 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400" b="1" dirty="0">
                          <a:effectLst/>
                          <a:latin typeface="Times New Roman" panose="02020603050405020304" pitchFamily="18" charset="0"/>
                          <a:cs typeface="Times New Roman" panose="02020603050405020304" pitchFamily="18" charset="0"/>
                        </a:rPr>
                        <a:t>Блоки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 выпускник научится / получит возможность научиться или проверяемые требования (умения) в соответствии с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70226">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начальные представления о множестве действительных чисел для сравнения, округления и вычислений; изображать действительные числа точками на координатной прямой</a:t>
                      </a:r>
                    </a:p>
                  </a:txBody>
                  <a:tcPr marL="9525" marR="9525" marT="9525" marB="0" anchor="b"/>
                </a:tc>
                <a:extLst>
                  <a:ext uri="{0D108BD9-81ED-4DB2-BD59-A6C34878D82A}">
                    <a16:rowId xmlns:a16="http://schemas.microsoft.com/office/drawing/2014/main" val="1316804931"/>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275866699"/>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345991892"/>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3373622303"/>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Понимать и использовать функциональные понятия и язык (термины, символические обозначения), определять значение функции по значению аргумента, определять свойства функции по ее графику</a:t>
                      </a:r>
                    </a:p>
                  </a:txBody>
                  <a:tcPr marL="9525" marR="9525" marT="9525" marB="0" anchor="b"/>
                </a:tc>
                <a:extLst>
                  <a:ext uri="{0D108BD9-81ED-4DB2-BD59-A6C34878D82A}">
                    <a16:rowId xmlns:a16="http://schemas.microsoft.com/office/drawing/2014/main" val="1896412867"/>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начальные представления о множестве действительных чисел для сравнения, округления и вычислений; изображать действительные числа точками на координатной прямой</a:t>
                      </a:r>
                    </a:p>
                  </a:txBody>
                  <a:tcPr marL="9525" marR="9525" marT="9525" marB="0" anchor="b"/>
                </a:tc>
                <a:extLst>
                  <a:ext uri="{0D108BD9-81ED-4DB2-BD59-A6C34878D82A}">
                    <a16:rowId xmlns:a16="http://schemas.microsoft.com/office/drawing/2014/main" val="1138086909"/>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Выполнять тождественные преобразования рациональных выражений на основе правил действий над многочленами и алгебраическими дробями</a:t>
                      </a:r>
                    </a:p>
                  </a:txBody>
                  <a:tcPr marL="9525" marR="9525" marT="9525" marB="0" anchor="b"/>
                </a:tc>
                <a:extLst>
                  <a:ext uri="{0D108BD9-81ED-4DB2-BD59-A6C34878D82A}">
                    <a16:rowId xmlns:a16="http://schemas.microsoft.com/office/drawing/2014/main" val="2243113165"/>
                  </a:ext>
                </a:extLst>
              </a:tr>
              <a:tr h="167793">
                <a:tc>
                  <a:txBody>
                    <a:bodyPr/>
                    <a:lstStyle/>
                    <a:p>
                      <a:pPr marL="4445"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4152238309"/>
                  </a:ext>
                </a:extLst>
              </a:tr>
              <a:tr h="121996">
                <a:tc>
                  <a:txBody>
                    <a:bodyPr/>
                    <a:lstStyle/>
                    <a:p>
                      <a:pPr marL="1746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519602564"/>
                  </a:ext>
                </a:extLst>
              </a:tr>
              <a:tr h="28728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a:t>
                      </a:r>
                    </a:p>
                  </a:txBody>
                  <a:tcPr marL="9525" marR="9525" marT="9525" marB="0" anchor="b"/>
                </a:tc>
                <a:extLst>
                  <a:ext uri="{0D108BD9-81ED-4DB2-BD59-A6C34878D82A}">
                    <a16:rowId xmlns:a16="http://schemas.microsoft.com/office/drawing/2014/main" val="2510523923"/>
                  </a:ext>
                </a:extLst>
              </a:tr>
              <a:tr h="17592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графические модели: дерево случайного эксперимента, диаграммы Эйлера, числовая прямая</a:t>
                      </a:r>
                    </a:p>
                  </a:txBody>
                  <a:tcPr marL="9525" marR="9525" marT="9525" marB="0" anchor="b"/>
                </a:tc>
                <a:extLst>
                  <a:ext uri="{0D108BD9-81ED-4DB2-BD59-A6C34878D82A}">
                    <a16:rowId xmlns:a16="http://schemas.microsoft.com/office/drawing/2014/main" val="90867957"/>
                  </a:ext>
                </a:extLst>
              </a:tr>
              <a:tr h="139677">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1016968410"/>
                  </a:ext>
                </a:extLst>
              </a:tr>
              <a:tr h="15704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27220648"/>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Извлекать и преобразовывать информацию, представленную в виде таблиц, диаграмм, графиков; представлять данные в виде таблиц, диаграмм, графиков</a:t>
                      </a:r>
                    </a:p>
                  </a:txBody>
                  <a:tcPr marL="9525" marR="9525" marT="9525" marB="0" anchor="b"/>
                </a:tc>
                <a:extLst>
                  <a:ext uri="{0D108BD9-81ED-4DB2-BD59-A6C34878D82A}">
                    <a16:rowId xmlns:a16="http://schemas.microsoft.com/office/drawing/2014/main" val="3581229686"/>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4100492733"/>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2685725373"/>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понятие арифметического квадратного корня; находить квадратные корни, используя при необходимости калькулятор; выполнять преобразования выражений, содержащих квадратные корни, используя свойства корней</a:t>
                      </a:r>
                    </a:p>
                  </a:txBody>
                  <a:tcPr marL="9525" marR="9525" marT="9525" marB="0" anchor="b"/>
                </a:tc>
                <a:extLst>
                  <a:ext uri="{0D108BD9-81ED-4DB2-BD59-A6C34878D82A}">
                    <a16:rowId xmlns:a16="http://schemas.microsoft.com/office/drawing/2014/main" val="4214294751"/>
                  </a:ext>
                </a:extLst>
              </a:tr>
              <a:tr h="186176">
                <a:tc>
                  <a:txBody>
                    <a:bodyPr/>
                    <a:lstStyle/>
                    <a:p>
                      <a:pPr marL="136525" algn="l">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18</a:t>
                      </a:r>
                    </a:p>
                  </a:txBody>
                  <a:tcPr marL="0" marR="0" marT="0" marB="0"/>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Применять полученные знания на практике: строить математические модели для задач реальной жизни и проводить соответствующие вычисления с применением подобия и тригонометрии (пользуясь, где необходимо, калькулятором)</a:t>
                      </a:r>
                    </a:p>
                  </a:txBody>
                  <a:tcPr marL="9525" marR="9525" marT="9525" marB="0" anchor="b"/>
                </a:tc>
                <a:extLst>
                  <a:ext uri="{0D108BD9-81ED-4DB2-BD59-A6C34878D82A}">
                    <a16:rowId xmlns:a16="http://schemas.microsoft.com/office/drawing/2014/main" val="3103485462"/>
                  </a:ext>
                </a:extLst>
              </a:tr>
            </a:tbl>
          </a:graphicData>
        </a:graphic>
      </p:graphicFrame>
    </p:spTree>
    <p:extLst>
      <p:ext uri="{BB962C8B-B14F-4D97-AF65-F5344CB8AC3E}">
        <p14:creationId xmlns:p14="http://schemas.microsoft.com/office/powerpoint/2010/main" val="3923687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5336" y="863600"/>
            <a:ext cx="8991600" cy="5994400"/>
          </a:xfrm>
          <a:prstGeom prst="rect">
            <a:avLst/>
          </a:prstGeom>
        </p:spPr>
      </p:pic>
    </p:spTree>
    <p:extLst>
      <p:ext uri="{BB962C8B-B14F-4D97-AF65-F5344CB8AC3E}">
        <p14:creationId xmlns:p14="http://schemas.microsoft.com/office/powerpoint/2010/main" val="11740642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8 класс (углубленный)</a:t>
            </a:r>
          </a:p>
        </p:txBody>
      </p:sp>
      <p:graphicFrame>
        <p:nvGraphicFramePr>
          <p:cNvPr id="4" name="Таблица 3">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2420309054"/>
              </p:ext>
            </p:extLst>
          </p:nvPr>
        </p:nvGraphicFramePr>
        <p:xfrm>
          <a:off x="215505" y="818740"/>
          <a:ext cx="11760989" cy="5859921"/>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383697">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 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200" b="1" dirty="0">
                          <a:effectLst/>
                          <a:latin typeface="Times New Roman" panose="02020603050405020304" pitchFamily="18" charset="0"/>
                          <a:cs typeface="Times New Roman" panose="02020603050405020304" pitchFamily="18" charset="0"/>
                        </a:rPr>
                        <a:t>Блоки </a:t>
                      </a:r>
                      <a:r>
                        <a:rPr lang="ru-RU" sz="1200" b="1" dirty="0" err="1">
                          <a:effectLst/>
                          <a:latin typeface="Times New Roman" panose="02020603050405020304" pitchFamily="18" charset="0"/>
                          <a:cs typeface="Times New Roman" panose="02020603050405020304" pitchFamily="18" charset="0"/>
                        </a:rPr>
                        <a:t>ПООП</a:t>
                      </a:r>
                      <a:r>
                        <a:rPr lang="ru-RU" sz="1200" b="1" dirty="0">
                          <a:effectLst/>
                          <a:latin typeface="Times New Roman" panose="02020603050405020304" pitchFamily="18" charset="0"/>
                          <a:cs typeface="Times New Roman" panose="02020603050405020304" pitchFamily="18" charset="0"/>
                        </a:rPr>
                        <a:t>: выпускник научится / получит возможность научиться или проверяемые требования (умения) в соответствии с 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234668">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понятие арифметического квадратного корня; находить квадратные корни, используя при необходимости калькулятор; выполнять преобразования выражений, содержащих квадратные корни, используя свойства корней</a:t>
                      </a:r>
                    </a:p>
                  </a:txBody>
                  <a:tcPr marL="9525" marR="9525" marT="9525" marB="0" anchor="b"/>
                </a:tc>
                <a:extLst>
                  <a:ext uri="{0D108BD9-81ED-4DB2-BD59-A6C34878D82A}">
                    <a16:rowId xmlns:a16="http://schemas.microsoft.com/office/drawing/2014/main" val="1316804931"/>
                  </a:ext>
                </a:extLst>
              </a:tr>
              <a:tr h="192027">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138086909"/>
                  </a:ext>
                </a:extLst>
              </a:tr>
              <a:tr h="192027">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243113165"/>
                  </a:ext>
                </a:extLst>
              </a:tr>
              <a:tr h="192302">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4152238309"/>
                  </a:ext>
                </a:extLst>
              </a:tr>
              <a:tr h="184558">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a:t>
                      </a:r>
                    </a:p>
                  </a:txBody>
                  <a:tcPr marL="9525" marR="9525" marT="9525" marB="0" anchor="b"/>
                </a:tc>
                <a:extLst>
                  <a:ext uri="{0D108BD9-81ED-4DB2-BD59-A6C34878D82A}">
                    <a16:rowId xmlns:a16="http://schemas.microsoft.com/office/drawing/2014/main" val="2519602564"/>
                  </a:ext>
                </a:extLst>
              </a:tr>
              <a:tr h="218114">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Понимать и использовать функциональные понятия и язык (термины, символические обозначения), определять значение функции по значению аргумента, определять свойства функции по ее графику</a:t>
                      </a:r>
                    </a:p>
                  </a:txBody>
                  <a:tcPr marL="9525" marR="9525" marT="9525" marB="0" anchor="b"/>
                </a:tc>
                <a:extLst>
                  <a:ext uri="{0D108BD9-81ED-4DB2-BD59-A6C34878D82A}">
                    <a16:rowId xmlns:a16="http://schemas.microsoft.com/office/drawing/2014/main" val="2510523923"/>
                  </a:ext>
                </a:extLst>
              </a:tr>
              <a:tr h="20133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Выполнять тождественные преобразования рациональных выражений на основе правил действий над многочленами и алгебраическими дробями</a:t>
                      </a:r>
                    </a:p>
                  </a:txBody>
                  <a:tcPr marL="9525" marR="9525" marT="9525" marB="0" anchor="b"/>
                </a:tc>
                <a:extLst>
                  <a:ext uri="{0D108BD9-81ED-4DB2-BD59-A6C34878D82A}">
                    <a16:rowId xmlns:a16="http://schemas.microsoft.com/office/drawing/2014/main" val="90867957"/>
                  </a:ext>
                </a:extLst>
              </a:tr>
              <a:tr h="183130">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 Использовать графические модели: дерево случайного эксперимента, диаграммы Эйлера, числовая прямая</a:t>
                      </a:r>
                    </a:p>
                  </a:txBody>
                  <a:tcPr marL="9525" marR="9525" marT="9525" marB="0" anchor="b"/>
                </a:tc>
                <a:extLst>
                  <a:ext uri="{0D108BD9-81ED-4DB2-BD59-A6C34878D82A}">
                    <a16:rowId xmlns:a16="http://schemas.microsoft.com/office/drawing/2014/main" val="1016968410"/>
                  </a:ext>
                </a:extLst>
              </a:tr>
              <a:tr h="192537">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графическое представление множеств и связей между ними для описания процессов и явлений, в том числе при решении задач из других учебных предметов и курсов</a:t>
                      </a:r>
                    </a:p>
                  </a:txBody>
                  <a:tcPr marL="9525" marR="9525" marT="9525" marB="0" anchor="b"/>
                </a:tc>
                <a:extLst>
                  <a:ext uri="{0D108BD9-81ED-4DB2-BD59-A6C34878D82A}">
                    <a16:rowId xmlns:a16="http://schemas.microsoft.com/office/drawing/2014/main" val="27220648"/>
                  </a:ext>
                </a:extLst>
              </a:tr>
              <a:tr h="213062">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3581229686"/>
                  </a:ext>
                </a:extLst>
              </a:tr>
              <a:tr h="219360">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числовых неравенств для сравнения, оценки; решать линейные неравенства с одной переменной и их системы; давать графическую иллюстрацию множества решений неравенства, системы неравенств</a:t>
                      </a:r>
                    </a:p>
                  </a:txBody>
                  <a:tcPr marL="9525" marR="9525" marT="9525" marB="0" anchor="b"/>
                </a:tc>
                <a:extLst>
                  <a:ext uri="{0D108BD9-81ED-4DB2-BD59-A6C34878D82A}">
                    <a16:rowId xmlns:a16="http://schemas.microsoft.com/office/drawing/2014/main" val="3042111620"/>
                  </a:ext>
                </a:extLst>
              </a:tr>
              <a:tr h="205709">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Находить вероятности случайных событий в опытах, зная вероятности элементарных событий, в том числе в опытах с равновозможными элементарными событиями</a:t>
                      </a:r>
                    </a:p>
                  </a:txBody>
                  <a:tcPr marL="9525" marR="9525" marT="9525" marB="0" anchor="b"/>
                </a:tc>
                <a:extLst>
                  <a:ext uri="{0D108BD9-81ED-4DB2-BD59-A6C34878D82A}">
                    <a16:rowId xmlns:a16="http://schemas.microsoft.com/office/drawing/2014/main" val="1851672037"/>
                  </a:ext>
                </a:extLst>
              </a:tr>
              <a:tr h="20371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Решать линейные, квадратные уравнения и рациональные уравнения, сводящиеся к ним, системы двух уравнений с двумя переменными</a:t>
                      </a:r>
                    </a:p>
                  </a:txBody>
                  <a:tcPr marL="9525" marR="9525" marT="9525" marB="0" anchor="b"/>
                </a:tc>
                <a:extLst>
                  <a:ext uri="{0D108BD9-81ED-4DB2-BD59-A6C34878D82A}">
                    <a16:rowId xmlns:a16="http://schemas.microsoft.com/office/drawing/2014/main" val="1769400083"/>
                  </a:ext>
                </a:extLst>
              </a:tr>
              <a:tr h="201336">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Применять свойства точки пересечения медиан треугольника (центра масс) в решении задач. Владеть понятием средней линии треугольника и трапеции, применять их свойства при решении геометрических задач. Пользоваться теоремой Фалеса и теоремой о пропорциональных отрезках, применять их для решения практических задач. Применять признаки подобия треугольников в решении геометрических задач. 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a:t>
                      </a:r>
                    </a:p>
                  </a:txBody>
                  <a:tcPr marL="9525" marR="9525" marT="9525" marB="0" anchor="b"/>
                </a:tc>
                <a:extLst>
                  <a:ext uri="{0D108BD9-81ED-4DB2-BD59-A6C34878D82A}">
                    <a16:rowId xmlns:a16="http://schemas.microsoft.com/office/drawing/2014/main" val="2217835660"/>
                  </a:ext>
                </a:extLst>
              </a:tr>
              <a:tr h="184558">
                <a:tc>
                  <a:txBody>
                    <a:bodyPr/>
                    <a:lstStyle/>
                    <a:p>
                      <a:pPr marL="90170" marR="95885" algn="ctr">
                        <a:spcAft>
                          <a:spcPts val="0"/>
                        </a:spcAft>
                      </a:pPr>
                      <a:r>
                        <a:rPr lang="ru-RU" sz="100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Переходить от словесной формулировки задачи к ее алгебраической модели с помощью составления уравнения или системы уравнений, интерпретировать в соответствии с контекстом задачи полученный результат</a:t>
                      </a:r>
                    </a:p>
                  </a:txBody>
                  <a:tcPr marL="9525" marR="9525" marT="9525" marB="0" anchor="b"/>
                </a:tc>
                <a:extLst>
                  <a:ext uri="{0D108BD9-81ED-4DB2-BD59-A6C34878D82A}">
                    <a16:rowId xmlns:a16="http://schemas.microsoft.com/office/drawing/2014/main" val="950850881"/>
                  </a:ext>
                </a:extLst>
              </a:tr>
              <a:tr h="184558">
                <a:tc>
                  <a:txBody>
                    <a:bodyPr/>
                    <a:lstStyle/>
                    <a:p>
                      <a:pPr marL="90170" marR="95885" algn="ctr">
                        <a:spcAft>
                          <a:spcPts val="0"/>
                        </a:spcAft>
                      </a:pPr>
                      <a:r>
                        <a:rPr lang="ru-RU" sz="10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основные виды четырехугольников, их элементы; пользоваться их свойствами при решении геометрических задач. Применять свойства точки пересечения медиан треугольника (центра масс) в решении задач. Владеть понятием средней линии треугольника и трапеции, применять их свойства при решении геометрических задач. Пользоваться теоремой Фалеса и теоремой о пропорциональных отрезках, применять их для решения практических задач. Применять признаки подобия треугольников в решении геометрических задач. Пользоваться теоремой Пифагора для решения геометрических и практических задач. Строить математическую модель в практических задачах, самостоятельно делать чертеж и находить соответствующие длины. Владеть понятиями синуса, косинуса и тангенса острого угла прямоугольного треугольника. Пользоваться этими понятиями для решения практических задач. Вычислять (различными способами) площадь треугольника и площади многоугольных фигур (пользуясь, где необходимо, калькулятором). Применять полученные умения в практических задачах. Владеть понятиями вписанного угла и центрального угла, использовать теоремы о вписанных углах, углах между хордами (секущими) и угле между касательной и хордой при решении геометрических задач. Владеть понятием описанного четырехугольника, применять свойства описанного четырехугольника при решении задач</a:t>
                      </a:r>
                    </a:p>
                  </a:txBody>
                  <a:tcPr marL="9525" marR="9525" marT="9525" marB="0" anchor="b"/>
                </a:tc>
                <a:extLst>
                  <a:ext uri="{0D108BD9-81ED-4DB2-BD59-A6C34878D82A}">
                    <a16:rowId xmlns:a16="http://schemas.microsoft.com/office/drawing/2014/main" val="3701998277"/>
                  </a:ext>
                </a:extLst>
              </a:tr>
            </a:tbl>
          </a:graphicData>
        </a:graphic>
      </p:graphicFrame>
    </p:spTree>
    <p:extLst>
      <p:ext uri="{BB962C8B-B14F-4D97-AF65-F5344CB8AC3E}">
        <p14:creationId xmlns:p14="http://schemas.microsoft.com/office/powerpoint/2010/main" val="1651348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1982" y="766618"/>
            <a:ext cx="9137073" cy="6091382"/>
          </a:xfrm>
          <a:prstGeom prst="rect">
            <a:avLst/>
          </a:prstGeom>
        </p:spPr>
      </p:pic>
    </p:spTree>
    <p:extLst>
      <p:ext uri="{BB962C8B-B14F-4D97-AF65-F5344CB8AC3E}">
        <p14:creationId xmlns:p14="http://schemas.microsoft.com/office/powerpoint/2010/main" val="33794078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10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3702736013"/>
              </p:ext>
            </p:extLst>
          </p:nvPr>
        </p:nvGraphicFramePr>
        <p:xfrm>
          <a:off x="125468" y="725181"/>
          <a:ext cx="11760989" cy="5924491"/>
        </p:xfrm>
        <a:graphic>
          <a:graphicData uri="http://schemas.openxmlformats.org/drawingml/2006/table">
            <a:tbl>
              <a:tblPr firstRow="1" firstCol="1" lastRow="1" lastCol="1" bandRow="1" bandCol="1">
                <a:tableStyleId>{5940675A-B579-460E-94D1-54222C63F5DA}</a:tableStyleId>
              </a:tblPr>
              <a:tblGrid>
                <a:gridCol w="474607">
                  <a:extLst>
                    <a:ext uri="{9D8B030D-6E8A-4147-A177-3AD203B41FA5}">
                      <a16:colId xmlns:a16="http://schemas.microsoft.com/office/drawing/2014/main" val="3371003209"/>
                    </a:ext>
                  </a:extLst>
                </a:gridCol>
                <a:gridCol w="11286382">
                  <a:extLst>
                    <a:ext uri="{9D8B030D-6E8A-4147-A177-3AD203B41FA5}">
                      <a16:colId xmlns:a16="http://schemas.microsoft.com/office/drawing/2014/main" val="1794966923"/>
                    </a:ext>
                  </a:extLst>
                </a:gridCol>
              </a:tblGrid>
              <a:tr h="348498">
                <a:tc>
                  <a:txBody>
                    <a:bodyPr/>
                    <a:lstStyle/>
                    <a:p>
                      <a:pPr marL="67945" marR="49530" algn="ctr">
                        <a:lnSpc>
                          <a:spcPct val="100000"/>
                        </a:lnSpc>
                        <a:spcAft>
                          <a:spcPts val="0"/>
                        </a:spcAft>
                      </a:pPr>
                      <a:r>
                        <a:rPr lang="ru-RU" sz="1100" b="1" dirty="0">
                          <a:effectLst/>
                          <a:latin typeface="Times New Roman" panose="02020603050405020304" pitchFamily="18" charset="0"/>
                          <a:cs typeface="Times New Roman" panose="02020603050405020304" pitchFamily="18" charset="0"/>
                        </a:rPr>
                        <a:t>№ п/п</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100" b="1" dirty="0">
                          <a:effectLst/>
                          <a:latin typeface="Times New Roman" panose="02020603050405020304" pitchFamily="18" charset="0"/>
                          <a:cs typeface="Times New Roman" panose="02020603050405020304" pitchFamily="18" charset="0"/>
                        </a:rPr>
                        <a:t>Блоки </a:t>
                      </a:r>
                      <a:r>
                        <a:rPr lang="ru-RU" sz="1100" b="1" dirty="0" err="1">
                          <a:effectLst/>
                          <a:latin typeface="Times New Roman" panose="02020603050405020304" pitchFamily="18" charset="0"/>
                          <a:cs typeface="Times New Roman" panose="02020603050405020304" pitchFamily="18" charset="0"/>
                        </a:rPr>
                        <a:t>ПООП</a:t>
                      </a:r>
                      <a:r>
                        <a:rPr lang="ru-RU" sz="11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100" b="1" dirty="0" err="1">
                          <a:effectLst/>
                          <a:latin typeface="Times New Roman" panose="02020603050405020304" pitchFamily="18" charset="0"/>
                          <a:cs typeface="Times New Roman" panose="02020603050405020304" pitchFamily="18" charset="0"/>
                        </a:rPr>
                        <a:t>ФГОС</a:t>
                      </a:r>
                      <a:endParaRPr lang="ru-RU"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рациональное и действительное число, обыкновенная и десятичная дробь, проценты</a:t>
                      </a:r>
                    </a:p>
                  </a:txBody>
                  <a:tcPr marL="9525" marR="9525" marT="9525" marB="0" anchor="ctr"/>
                </a:tc>
                <a:extLst>
                  <a:ext uri="{0D108BD9-81ED-4DB2-BD59-A6C34878D82A}">
                    <a16:rowId xmlns:a16="http://schemas.microsoft.com/office/drawing/2014/main" val="1316804931"/>
                  </a:ext>
                </a:extLst>
              </a:tr>
              <a:tr h="312257">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степень с целым показателем, стандартная форма записи действительного числа, корень натуральной степени; использовать подходящую форму записи действительных чисел для решения практических задач и представления данных</a:t>
                      </a:r>
                    </a:p>
                  </a:txBody>
                  <a:tcPr marL="9525" marR="9525" marT="9525" marB="0" anchor="ctr"/>
                </a:tc>
                <a:extLst>
                  <a:ext uri="{0D108BD9-81ED-4DB2-BD59-A6C34878D82A}">
                    <a16:rowId xmlns:a16="http://schemas.microsoft.com/office/drawing/2014/main" val="2519602564"/>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синус, косинус и тангенс произвольного угла; использовать запись произвольного угла через обратные тригонометрические функции </a:t>
                      </a:r>
                    </a:p>
                  </a:txBody>
                  <a:tcPr marL="9525" marR="9525" marT="9525" marB="0" anchor="ctr"/>
                </a:tc>
                <a:extLst>
                  <a:ext uri="{0D108BD9-81ED-4DB2-BD59-A6C34878D82A}">
                    <a16:rowId xmlns:a16="http://schemas.microsoft.com/office/drawing/2014/main" val="1679355219"/>
                  </a:ext>
                </a:extLst>
              </a:tr>
              <a:tr h="312257">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последовательность, арифметическая и геометрическая прогрессии. Оперировать понятиями: бесконечно убывающая геометрическая прогрессия, сумма бесконечно убывающей геометрической прогрессии</a:t>
                      </a:r>
                    </a:p>
                  </a:txBody>
                  <a:tcPr marL="9525" marR="9525" marT="9525" marB="0" anchor="ctr"/>
                </a:tc>
                <a:extLst>
                  <a:ext uri="{0D108BD9-81ED-4DB2-BD59-A6C34878D82A}">
                    <a16:rowId xmlns:a16="http://schemas.microsoft.com/office/drawing/2014/main" val="2510523923"/>
                  </a:ext>
                </a:extLst>
              </a:tr>
              <a:tr h="463654">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Применять полученные знания на практике: анализировать реальные ситуации и применять изученные понятия в процессе поиска решения математически сформулированной проблемы; моделировать реальные ситуации на языке геометрии; исследовать построенные модели с использованием геометрических понятий и теорем, аппарата алгебры; решать практические задачи, связанные с нахождением геометрических величин</a:t>
                      </a:r>
                    </a:p>
                  </a:txBody>
                  <a:tcPr marL="9525" marR="9525" marT="9525" marB="0" anchor="ctr"/>
                </a:tc>
                <a:extLst>
                  <a:ext uri="{0D108BD9-81ED-4DB2-BD59-A6C34878D82A}">
                    <a16:rowId xmlns:a16="http://schemas.microsoft.com/office/drawing/2014/main" val="90867957"/>
                  </a:ext>
                </a:extLst>
              </a:tr>
              <a:tr h="312257">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случайный эксперимент (опыт) и случайное событие, элементарное событие (элементарный исход) случайного опыта; находить вероятности в опытах с равновозможными случайными событиями; находить и сравнивать вероятности событий в изученных случайных экспериментах</a:t>
                      </a:r>
                    </a:p>
                  </a:txBody>
                  <a:tcPr marL="9525" marR="9525" marT="9525" marB="0" anchor="ctr"/>
                </a:tc>
                <a:extLst>
                  <a:ext uri="{0D108BD9-81ED-4DB2-BD59-A6C34878D82A}">
                    <a16:rowId xmlns:a16="http://schemas.microsoft.com/office/drawing/2014/main" val="1016968410"/>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Использовать теоретико-множественный аппарат для описания реальных процессов и явлений, при решении задач из других учебных предметов</a:t>
                      </a:r>
                    </a:p>
                  </a:txBody>
                  <a:tcPr marL="9525" marR="9525" marT="9525" marB="0" anchor="ctr"/>
                </a:tc>
                <a:extLst>
                  <a:ext uri="{0D108BD9-81ED-4DB2-BD59-A6C34878D82A}">
                    <a16:rowId xmlns:a16="http://schemas.microsoft.com/office/drawing/2014/main" val="27220648"/>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Строить и читать графики линейной функции, квадратичной функции, степенной функции с целым показателем</a:t>
                      </a:r>
                    </a:p>
                  </a:txBody>
                  <a:tcPr marL="9525" marR="9525" marT="9525" marB="0" anchor="ctr"/>
                </a:tc>
                <a:extLst>
                  <a:ext uri="{0D108BD9-81ED-4DB2-BD59-A6C34878D82A}">
                    <a16:rowId xmlns:a16="http://schemas.microsoft.com/office/drawing/2014/main" val="3581229686"/>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условная вероятность, независимые события; находить вероятности с помощью правила умножения, дерева случайного опыта</a:t>
                      </a:r>
                    </a:p>
                  </a:txBody>
                  <a:tcPr marL="9525" marR="9525" marT="9525" marB="0" anchor="ctr"/>
                </a:tc>
                <a:extLst>
                  <a:ext uri="{0D108BD9-81ED-4DB2-BD59-A6C34878D82A}">
                    <a16:rowId xmlns:a16="http://schemas.microsoft.com/office/drawing/2014/main" val="3042111620"/>
                  </a:ext>
                </a:extLst>
              </a:tr>
              <a:tr h="174255">
                <a:tc>
                  <a:txBody>
                    <a:bodyPr/>
                    <a:lstStyle/>
                    <a:p>
                      <a:pPr marL="0" algn="ctr">
                        <a:lnSpc>
                          <a:spcPct val="100000"/>
                        </a:lnSpc>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преобразования тригонометрических выражений и решать тригонометрические уравнения</a:t>
                      </a:r>
                    </a:p>
                  </a:txBody>
                  <a:tcPr marL="9525" marR="9525" marT="9525" marB="0" anchor="ctr"/>
                </a:tc>
                <a:extLst>
                  <a:ext uri="{0D108BD9-81ED-4DB2-BD59-A6C34878D82A}">
                    <a16:rowId xmlns:a16="http://schemas.microsoft.com/office/drawing/2014/main" val="1851672037"/>
                  </a:ext>
                </a:extLst>
              </a:tr>
              <a:tr h="463654">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Применять полученные знания на практике: анализировать реальные ситуации и применять изученные понятия в процессе поиска решения математически сформулированной проблемы; моделировать реальные ситуации на языке геометрии; исследовать построенные модели с использованием геометрических понятий и теорем, аппарата алгебры; решать практические задачи, связанные с нахождением геометрических величин</a:t>
                      </a:r>
                    </a:p>
                  </a:txBody>
                  <a:tcPr marL="9525" marR="9525" marT="9525" marB="0" anchor="ctr"/>
                </a:tc>
                <a:extLst>
                  <a:ext uri="{0D108BD9-81ED-4DB2-BD59-A6C34878D82A}">
                    <a16:rowId xmlns:a16="http://schemas.microsoft.com/office/drawing/2014/main" val="1769400083"/>
                  </a:ext>
                </a:extLst>
              </a:tr>
              <a:tr h="312257">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параллельность и перпендикулярность прямых и плоскостей. Классифицировать взаимное расположение прямых и плоскостей в пространстве. Оперировать понятиями: двугранный угол, грани двугранного угла, ребро двугранного угла, линейный угол двугранного угла, градусная мера двугранного угла</a:t>
                      </a:r>
                    </a:p>
                  </a:txBody>
                  <a:tcPr marL="9525" marR="9525" marT="9525" marB="0" anchor="ctr"/>
                </a:tc>
                <a:extLst>
                  <a:ext uri="{0D108BD9-81ED-4DB2-BD59-A6C34878D82A}">
                    <a16:rowId xmlns:a16="http://schemas.microsoft.com/office/drawing/2014/main" val="1102929384"/>
                  </a:ext>
                </a:extLst>
              </a:tr>
              <a:tr h="174255">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преобразования тригонометрических выражений и решать тригонометрические уравнения</a:t>
                      </a:r>
                    </a:p>
                  </a:txBody>
                  <a:tcPr marL="9525" marR="9525" marT="9525" marB="0" anchor="ctr"/>
                </a:tc>
                <a:extLst>
                  <a:ext uri="{0D108BD9-81ED-4DB2-BD59-A6C34878D82A}">
                    <a16:rowId xmlns:a16="http://schemas.microsoft.com/office/drawing/2014/main" val="1442304703"/>
                  </a:ext>
                </a:extLst>
              </a:tr>
              <a:tr h="174255">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преобразования целых, рациональных и иррациональных выражений и решать основные типы целых, рациональных и иррациональных уравнений и неравенств</a:t>
                      </a:r>
                    </a:p>
                  </a:txBody>
                  <a:tcPr marL="9525" marR="9525" marT="9525" marB="0" anchor="ctr"/>
                </a:tc>
                <a:extLst>
                  <a:ext uri="{0D108BD9-81ED-4DB2-BD59-A6C34878D82A}">
                    <a16:rowId xmlns:a16="http://schemas.microsoft.com/office/drawing/2014/main" val="2217835660"/>
                  </a:ext>
                </a:extLst>
              </a:tr>
              <a:tr h="174255">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Использовать графики функций для решения уравнений. Строить и читать графики линейной функции, квадратичной функции, степенной функции с целым показателем</a:t>
                      </a:r>
                    </a:p>
                  </a:txBody>
                  <a:tcPr marL="9525" marR="9525" marT="9525" marB="0" anchor="ctr"/>
                </a:tc>
                <a:extLst>
                  <a:ext uri="{0D108BD9-81ED-4DB2-BD59-A6C34878D82A}">
                    <a16:rowId xmlns:a16="http://schemas.microsoft.com/office/drawing/2014/main" val="1044928098"/>
                  </a:ext>
                </a:extLst>
              </a:tr>
              <a:tr h="917847">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задачи на нахождение геометрических величин по образцам или алгоритмам, применяя известные аналитические методы при решении стандартных математических задач на вычисление расстояний между двумя точками, от точки до прямой, от точки до плоскости, между скрещивающимися прямыми. Решать задачи на нахождение геометрических величин по образцам или алгоритмам, применяя известные аналитические методы при решении стандартных математических задач на вычисление углов между скрещивающимися прямыми, углов между прямой и плоскостью, углов между плоскостями, двугранных углов. Вычислять объемы и площади поверхностей многогранников (призма, пирамида) с применением формул; вычислять соотношения между площадями поверхностей, объемами подобных многогранников. Применять геометрические факты для решения стереометрических задач, предполагающих несколько шагов решения, если условия применения заданы в явной форме</a:t>
                      </a:r>
                    </a:p>
                  </a:txBody>
                  <a:tcPr marL="9525" marR="9525" marT="9525" marB="0" anchor="ctr"/>
                </a:tc>
                <a:extLst>
                  <a:ext uri="{0D108BD9-81ED-4DB2-BD59-A6C34878D82A}">
                    <a16:rowId xmlns:a16="http://schemas.microsoft.com/office/drawing/2014/main" val="3506745247"/>
                  </a:ext>
                </a:extLst>
              </a:tr>
              <a:tr h="893023">
                <a:tc>
                  <a:txBody>
                    <a:bodyPr/>
                    <a:lstStyle/>
                    <a:p>
                      <a:pPr marL="0" marR="130810" algn="ctr">
                        <a:lnSpc>
                          <a:spcPct val="100000"/>
                        </a:lnSpc>
                        <a:spcAft>
                          <a:spcPts val="0"/>
                        </a:spcAft>
                      </a:pPr>
                      <a:r>
                        <a:rPr lang="ru-RU" sz="11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Оперировать понятиями: случайный эксперимент (опыт) и случайное событие, элементарное событие (элементарный исход) случайного опыта; находить вероятности в опытах с равновозможными случайными событиями, находить и сравнивать вероятности событий в изученных случайных экспериментах. Находить и формулировать события: пересечение и объединение данных событий, событие, противоположное данному событию; пользоваться диаграммами Эйлера и формулой сложения вероятностей при решении задач. Оперировать понятиями: условная вероятность, независимые события; находить вероятности с помощью правила умножения, дерева случайного опыта. Применять комбинаторное правило умножения при решении задач. Оперировать понятиями: испытание, независимые испытания, серия испытаний, успех и неудача; находить вероятности событий в серии независимых испытаний до первого успеха; находить вероятности событий в серии испытаний Бернулли</a:t>
                      </a:r>
                    </a:p>
                  </a:txBody>
                  <a:tcPr marL="9525" marR="9525" marT="9525" marB="0" anchor="ctr"/>
                </a:tc>
                <a:extLst>
                  <a:ext uri="{0D108BD9-81ED-4DB2-BD59-A6C34878D82A}">
                    <a16:rowId xmlns:a16="http://schemas.microsoft.com/office/drawing/2014/main" val="3342733546"/>
                  </a:ext>
                </a:extLst>
              </a:tr>
            </a:tbl>
          </a:graphicData>
        </a:graphic>
      </p:graphicFrame>
    </p:spTree>
    <p:extLst>
      <p:ext uri="{BB962C8B-B14F-4D97-AF65-F5344CB8AC3E}">
        <p14:creationId xmlns:p14="http://schemas.microsoft.com/office/powerpoint/2010/main" val="2964280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4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641380820"/>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13560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fontScale="55000" lnSpcReduction="20000"/>
          </a:bodyPr>
          <a:lstStyle/>
          <a:p>
            <a:pPr algn="ctr"/>
            <a:r>
              <a:rPr lang="ru-RU" sz="7200" b="1" dirty="0"/>
              <a:t>Основные результаты </a:t>
            </a:r>
          </a:p>
          <a:p>
            <a:pPr algn="ctr"/>
            <a:r>
              <a:rPr lang="ru-RU" sz="7200" b="1" dirty="0"/>
              <a:t>по математике (4-8, 10 </a:t>
            </a:r>
            <a:r>
              <a:rPr lang="ru-RU" sz="7200" b="1" dirty="0" err="1"/>
              <a:t>кл</a:t>
            </a:r>
            <a:r>
              <a:rPr lang="ru-RU" sz="7200" b="1" dirty="0"/>
              <a:t>.):</a:t>
            </a:r>
          </a:p>
          <a:p>
            <a:pPr algn="ctr"/>
            <a:endParaRPr lang="ru-RU" sz="4400" b="1" dirty="0"/>
          </a:p>
          <a:p>
            <a:pPr marL="457200" indent="-457200" algn="ctr">
              <a:buFontTx/>
              <a:buChar char="-"/>
            </a:pPr>
            <a:r>
              <a:rPr lang="ru-RU" sz="6600" dirty="0"/>
              <a:t>выполнение заданий группами участников;</a:t>
            </a:r>
          </a:p>
          <a:p>
            <a:pPr marL="457200" indent="-457200" algn="ctr">
              <a:buFontTx/>
              <a:buChar char="-"/>
            </a:pPr>
            <a:r>
              <a:rPr lang="ru-RU" sz="6600" dirty="0"/>
              <a:t>распределение первичных баллов;</a:t>
            </a:r>
          </a:p>
          <a:p>
            <a:pPr marL="457200" indent="-457200" algn="ctr">
              <a:buFontTx/>
              <a:buChar char="-"/>
            </a:pPr>
            <a:r>
              <a:rPr lang="ru-RU" sz="6600" dirty="0"/>
              <a:t>статистика по отметкам;</a:t>
            </a:r>
          </a:p>
          <a:p>
            <a:pPr marL="457200" indent="-457200" algn="ctr">
              <a:buFontTx/>
              <a:buChar char="-"/>
            </a:pPr>
            <a:r>
              <a:rPr lang="ru-RU" sz="6600" dirty="0"/>
              <a:t>достижение планируемых результатов;</a:t>
            </a:r>
          </a:p>
          <a:p>
            <a:pPr marL="457200" indent="-457200" algn="ctr">
              <a:buFontTx/>
              <a:buChar char="-"/>
            </a:pPr>
            <a:r>
              <a:rPr lang="ru-RU" sz="6600" dirty="0"/>
              <a:t>сравнение отметок с отметками по журналу.</a:t>
            </a:r>
          </a:p>
          <a:p>
            <a:pPr marL="457200" indent="-457200" algn="just">
              <a:buFontTx/>
              <a:buChar char="-"/>
            </a:pPr>
            <a:endParaRPr lang="ru-RU" sz="6600" dirty="0"/>
          </a:p>
          <a:p>
            <a:pPr marL="457200" indent="-457200" algn="just">
              <a:buFontTx/>
              <a:buChar char="-"/>
            </a:pPr>
            <a:endParaRPr lang="ru-RU" sz="6600" dirty="0"/>
          </a:p>
        </p:txBody>
      </p:sp>
    </p:spTree>
    <p:extLst>
      <p:ext uri="{BB962C8B-B14F-4D97-AF65-F5344CB8AC3E}">
        <p14:creationId xmlns:p14="http://schemas.microsoft.com/office/powerpoint/2010/main" val="950922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5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3736146430"/>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7591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6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431833542"/>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851233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7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2179560624"/>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3767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7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4116552270"/>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65544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1209861902"/>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4150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1243525444"/>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69382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10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986653135"/>
              </p:ext>
            </p:extLst>
          </p:nvPr>
        </p:nvGraphicFramePr>
        <p:xfrm>
          <a:off x="166687" y="1691641"/>
          <a:ext cx="11858625"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712048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4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2203383014"/>
              </p:ext>
            </p:extLst>
          </p:nvPr>
        </p:nvGraphicFramePr>
        <p:xfrm>
          <a:off x="119408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0284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5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813557350"/>
              </p:ext>
            </p:extLst>
          </p:nvPr>
        </p:nvGraphicFramePr>
        <p:xfrm>
          <a:off x="1152525"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32873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6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4178113180"/>
              </p:ext>
            </p:extLst>
          </p:nvPr>
        </p:nvGraphicFramePr>
        <p:xfrm>
          <a:off x="1038225"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92080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6736" y="787400"/>
            <a:ext cx="9105900" cy="6070600"/>
          </a:xfrm>
          <a:prstGeom prst="rect">
            <a:avLst/>
          </a:prstGeom>
        </p:spPr>
      </p:pic>
    </p:spTree>
    <p:extLst>
      <p:ext uri="{BB962C8B-B14F-4D97-AF65-F5344CB8AC3E}">
        <p14:creationId xmlns:p14="http://schemas.microsoft.com/office/powerpoint/2010/main" val="36911545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7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287081755"/>
              </p:ext>
            </p:extLst>
          </p:nvPr>
        </p:nvGraphicFramePr>
        <p:xfrm>
          <a:off x="106939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906597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803073" y="280600"/>
            <a:ext cx="7762009" cy="446764"/>
          </a:xfrm>
        </p:spPr>
        <p:txBody>
          <a:bodyPr>
            <a:normAutofit fontScale="90000"/>
          </a:bodyPr>
          <a:lstStyle/>
          <a:p>
            <a:r>
              <a:rPr lang="ru-RU" dirty="0"/>
              <a:t>Статистика по отметкам, 7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2775032274"/>
              </p:ext>
            </p:extLst>
          </p:nvPr>
        </p:nvGraphicFramePr>
        <p:xfrm>
          <a:off x="1246044" y="831273"/>
          <a:ext cx="9658350" cy="60111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754369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8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707728371"/>
              </p:ext>
            </p:extLst>
          </p:nvPr>
        </p:nvGraphicFramePr>
        <p:xfrm>
          <a:off x="120447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351010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17374" y="280600"/>
            <a:ext cx="8032172" cy="446764"/>
          </a:xfrm>
        </p:spPr>
        <p:txBody>
          <a:bodyPr>
            <a:normAutofit fontScale="90000"/>
          </a:bodyPr>
          <a:lstStyle/>
          <a:p>
            <a:r>
              <a:rPr lang="ru-RU" dirty="0"/>
              <a:t>Статистика по отметкам, 8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248014324"/>
              </p:ext>
            </p:extLst>
          </p:nvPr>
        </p:nvGraphicFramePr>
        <p:xfrm>
          <a:off x="1183698" y="872836"/>
          <a:ext cx="9658350" cy="59695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42120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10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3700603874"/>
              </p:ext>
            </p:extLst>
          </p:nvPr>
        </p:nvGraphicFramePr>
        <p:xfrm>
          <a:off x="1204479" y="727364"/>
          <a:ext cx="9658350" cy="611505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97816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4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186563957"/>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2937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5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2186060251"/>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684375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6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3314714731"/>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449700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7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3311580468"/>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4198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Достижение планируемых результатов, 7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4285962826"/>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29024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4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819019331"/>
              </p:ext>
            </p:extLst>
          </p:nvPr>
        </p:nvGraphicFramePr>
        <p:xfrm>
          <a:off x="134600" y="756351"/>
          <a:ext cx="11760989" cy="5958840"/>
        </p:xfrm>
        <a:graphic>
          <a:graphicData uri="http://schemas.openxmlformats.org/drawingml/2006/table">
            <a:tbl>
              <a:tblPr firstRow="1" firstCol="1" lastRow="1" lastCol="1" bandRow="1" bandCol="1">
                <a:tableStyleId>{5940675A-B579-460E-94D1-54222C63F5DA}</a:tableStyleId>
              </a:tblPr>
              <a:tblGrid>
                <a:gridCol w="402295">
                  <a:extLst>
                    <a:ext uri="{9D8B030D-6E8A-4147-A177-3AD203B41FA5}">
                      <a16:colId xmlns:a16="http://schemas.microsoft.com/office/drawing/2014/main" val="3371003209"/>
                    </a:ext>
                  </a:extLst>
                </a:gridCol>
                <a:gridCol w="11358694">
                  <a:extLst>
                    <a:ext uri="{9D8B030D-6E8A-4147-A177-3AD203B41FA5}">
                      <a16:colId xmlns:a16="http://schemas.microsoft.com/office/drawing/2014/main" val="1794966923"/>
                    </a:ext>
                  </a:extLst>
                </a:gridCol>
              </a:tblGrid>
              <a:tr h="97798">
                <a:tc>
                  <a:txBody>
                    <a:bodyPr/>
                    <a:lstStyle/>
                    <a:p>
                      <a:pPr marL="67945" marR="49530" algn="ctr">
                        <a:lnSpc>
                          <a:spcPct val="100000"/>
                        </a:lnSpc>
                        <a:spcAft>
                          <a:spcPts val="0"/>
                        </a:spcAft>
                      </a:pPr>
                      <a:r>
                        <a:rPr lang="ru-RU" sz="1200" b="1" dirty="0">
                          <a:effectLst/>
                        </a:rPr>
                        <a:t>№ п/п</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200" b="1" dirty="0">
                          <a:effectLst/>
                        </a:rPr>
                        <a:t>Блоки </a:t>
                      </a:r>
                      <a:r>
                        <a:rPr lang="ru-RU" sz="1200" b="1" dirty="0" err="1">
                          <a:effectLst/>
                        </a:rPr>
                        <a:t>ПООП</a:t>
                      </a:r>
                      <a:r>
                        <a:rPr lang="ru-RU" sz="1200" b="1" dirty="0">
                          <a:effectLst/>
                        </a:rPr>
                        <a:t> </a:t>
                      </a:r>
                      <a:r>
                        <a:rPr lang="ru-RU" sz="1200" b="1" dirty="0" err="1">
                          <a:effectLst/>
                        </a:rPr>
                        <a:t>НОО</a:t>
                      </a:r>
                      <a:r>
                        <a:rPr lang="ru-RU" sz="1200" b="1" dirty="0">
                          <a:effectLst/>
                        </a:rPr>
                        <a:t>: выпускник научится / получит возможность научиться или проверяемые требования (умения) в соответствии с </a:t>
                      </a:r>
                      <a:r>
                        <a:rPr lang="ru-RU" sz="1200" b="1" dirty="0" err="1">
                          <a:effectLst/>
                        </a:rPr>
                        <a:t>ФГОС</a:t>
                      </a:r>
                      <a:endParaRPr lang="ru-RU"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211389">
                <a:tc>
                  <a:txBody>
                    <a:bodyPr/>
                    <a:lstStyle/>
                    <a:p>
                      <a:pPr marL="67945" marR="4953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 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сложение и вычитание с многозначными числами письменно (в пределах 100 устно); умножение и деление многозначного числа на однозначное, двузначное числа письменно (в пределах 100 устно); деление с остатком (в пределах 1000 письменно)</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316804931"/>
                  </a:ext>
                </a:extLst>
              </a:tr>
              <a:tr h="121996">
                <a:tc>
                  <a:txBody>
                    <a:bodyPr/>
                    <a:lstStyle/>
                    <a:p>
                      <a:pPr marL="67945" marR="4953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 2</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Вычислять значение числового выражения, содержащего 2–4 арифметических действия; использовать при вычислениях изученные свойства арифметических действий</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519602564"/>
                  </a:ext>
                </a:extLst>
              </a:tr>
              <a:tr h="217170">
                <a:tc>
                  <a:txBody>
                    <a:bodyPr/>
                    <a:lstStyle/>
                    <a:p>
                      <a:pPr marL="67945" marR="4953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3</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Решать практические задачи, связанные с повседневной жизнью, в том числе с избыточными данными; находить недостающую информацию (например, из таблиц, схем); находить различные способы решения</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510523923"/>
                  </a:ext>
                </a:extLst>
              </a:tr>
              <a:tr h="598624">
                <a:tc>
                  <a:txBody>
                    <a:bodyPr/>
                    <a:lstStyle/>
                    <a:p>
                      <a:pPr marL="67945" marR="49530" algn="ct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Использовать при решении задач единицы длины (миллиметр, сантиметр, дециметр, метр, километр), массы (грамм, килограмм, центнер, тонна), времени (секунда, минута, час, сутки, неделя, месяц, год), вместимости (литр), стоимости (копейка, рубль), площади (квадратный метр, квадратный дециметр, квадратный сантиметр), скорости (километр в час)</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0867957"/>
                  </a:ext>
                </a:extLst>
              </a:tr>
              <a:tr h="157046">
                <a:tc>
                  <a:txBody>
                    <a:bodyPr/>
                    <a:lstStyle/>
                    <a:p>
                      <a:pPr marL="67945" marR="4953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5.1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dirty="0">
                          <a:effectLst/>
                          <a:latin typeface="Times New Roman" panose="02020603050405020304" pitchFamily="18" charset="0"/>
                          <a:cs typeface="Times New Roman" panose="02020603050405020304" pitchFamily="18" charset="0"/>
                        </a:rPr>
                        <a:t>Находить периметр и площадь фигур, составленных из двух-трех прямоугольников (квадратов)</a:t>
                      </a:r>
                    </a:p>
                  </a:txBody>
                  <a:tcPr anchor="ctr"/>
                </a:tc>
                <a:extLst>
                  <a:ext uri="{0D108BD9-81ED-4DB2-BD59-A6C34878D82A}">
                    <a16:rowId xmlns:a16="http://schemas.microsoft.com/office/drawing/2014/main" val="27220648"/>
                  </a:ext>
                </a:extLst>
              </a:tr>
              <a:tr h="157046">
                <a:tc>
                  <a:txBody>
                    <a:bodyPr/>
                    <a:lstStyle/>
                    <a:p>
                      <a:pPr marL="67945" marR="49530" algn="ct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0" marR="0" marT="0" marB="0" anchor="ctr"/>
                </a:tc>
                <a:tc>
                  <a:txBody>
                    <a:bodyPr/>
                    <a:lstStyle/>
                    <a:p>
                      <a:r>
                        <a:rPr lang="ru-RU" sz="1200" dirty="0">
                          <a:effectLst/>
                          <a:latin typeface="Times New Roman" panose="02020603050405020304" pitchFamily="18" charset="0"/>
                          <a:cs typeface="Times New Roman" panose="02020603050405020304" pitchFamily="18" charset="0"/>
                        </a:rPr>
                        <a:t>Выполнять разбиение простейшей составной фигуры на прямоугольники (квадраты)</a:t>
                      </a:r>
                    </a:p>
                  </a:txBody>
                  <a:tcPr anchor="ctr"/>
                </a:tc>
                <a:extLst>
                  <a:ext uri="{0D108BD9-81ED-4DB2-BD59-A6C34878D82A}">
                    <a16:rowId xmlns:a16="http://schemas.microsoft.com/office/drawing/2014/main" val="10006"/>
                  </a:ext>
                </a:extLst>
              </a:tr>
              <a:tr h="236220">
                <a:tc>
                  <a:txBody>
                    <a:bodyPr/>
                    <a:lstStyle/>
                    <a:p>
                      <a:pPr marL="67945" marR="49530" lvl="0" indent="0" algn="ctr" defTabSz="914400" rtl="0" eaLnBrk="1" fontAlgn="auto" latinLnBrk="0" hangingPunct="1">
                        <a:lnSpc>
                          <a:spcPct val="100000"/>
                        </a:lnSpc>
                        <a:spcBef>
                          <a:spcPts val="0"/>
                        </a:spcBef>
                        <a:spcAft>
                          <a:spcPts val="0"/>
                        </a:spcAft>
                        <a:buClrTx/>
                        <a:buSzTx/>
                        <a:buFontTx/>
                        <a:buNone/>
                        <a:tabLst/>
                        <a:defRPr/>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0" marR="0" marT="0" marB="0" anchor="ctr"/>
                </a:tc>
                <a:tc rowSpan="2">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Извлекать и использовать для выполнения заданий и решения задач информацию, представленную на простейших столбчатых диаграммах, в таблицах с данными о реальных процессах и явлениях окружающего мира, в предметах повседневной жизни</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581229686"/>
                  </a:ext>
                </a:extLst>
              </a:tr>
              <a:tr h="236220">
                <a:tc>
                  <a:txBody>
                    <a:bodyPr/>
                    <a:lstStyle/>
                    <a:p>
                      <a:pPr marL="67945" marR="49530" algn="ctr">
                        <a:lnSpc>
                          <a:spcPct val="100000"/>
                        </a:lnSpc>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0" marR="0" marT="0" marB="0" anchor="ctr"/>
                </a:tc>
                <a:tc vMerge="1">
                  <a:txBody>
                    <a:bodyPr/>
                    <a:lstStyle/>
                    <a:p>
                      <a:endParaRPr lang="ru-RU"/>
                    </a:p>
                  </a:txBody>
                  <a:tcPr/>
                </a:tc>
                <a:extLst>
                  <a:ext uri="{0D108BD9-81ED-4DB2-BD59-A6C34878D82A}">
                    <a16:rowId xmlns:a16="http://schemas.microsoft.com/office/drawing/2014/main" val="10008"/>
                  </a:ext>
                </a:extLst>
              </a:tr>
              <a:tr h="183394">
                <a:tc>
                  <a:txBody>
                    <a:bodyPr/>
                    <a:lstStyle/>
                    <a:p>
                      <a:pPr marL="67945" marR="4953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7</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сложение и вычитание с многозначными числами письменно (в пределах 100 устно); умножение и деление многозначного числа на однозначное, двузначное числа письменно (в пределах 100 устно); деление с остатком (в пределах 1000 письменно)</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851672037"/>
                  </a:ext>
                </a:extLst>
              </a:tr>
              <a:tr h="269692">
                <a:tc>
                  <a:txBody>
                    <a:bodyPr/>
                    <a:lstStyle/>
                    <a:p>
                      <a:pPr marL="4445"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8</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Использовать при решении задач единицы длины (миллиметр, сантиметр, дециметр, метр, километр), массы (грамм, килограмм, центнер, тонна), времени (секунда,</a:t>
                      </a:r>
                      <a:br>
                        <a:rPr lang="ru-RU" sz="1200" b="0" i="0" dirty="0">
                          <a:solidFill>
                            <a:srgbClr val="000000"/>
                          </a:solidFill>
                          <a:effectLst/>
                          <a:latin typeface="Times New Roman" panose="02020603050405020304" pitchFamily="18" charset="0"/>
                          <a:cs typeface="Times New Roman" panose="02020603050405020304" pitchFamily="18" charset="0"/>
                        </a:rPr>
                      </a:br>
                      <a:r>
                        <a:rPr lang="ru-RU" sz="1200" b="0" i="0" dirty="0">
                          <a:solidFill>
                            <a:srgbClr val="000000"/>
                          </a:solidFill>
                          <a:effectLst/>
                          <a:latin typeface="Times New Roman" panose="02020603050405020304" pitchFamily="18" charset="0"/>
                          <a:cs typeface="Times New Roman" panose="02020603050405020304" pitchFamily="18" charset="0"/>
                        </a:rPr>
                        <a:t>минута, час, сутки, неделя, месяц, год), вместимости (литр), стоимости (копейка, рубль), площади (квадратный метр, квадратный дециметр, квадратный сантиметр), скорости (километр в час)</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1769400083"/>
                  </a:ext>
                </a:extLst>
              </a:tr>
              <a:tr h="190500">
                <a:tc>
                  <a:txBody>
                    <a:bodyPr/>
                    <a:lstStyle/>
                    <a:p>
                      <a:pPr marL="4445" algn="ctr">
                        <a:lnSpc>
                          <a:spcPct val="100000"/>
                        </a:lnSpc>
                        <a:spcAft>
                          <a:spcPts val="0"/>
                        </a:spcAft>
                      </a:pPr>
                      <a:r>
                        <a:rPr lang="ru-RU" sz="1200" dirty="0">
                          <a:latin typeface="Times New Roman" panose="02020603050405020304" pitchFamily="18" charset="0"/>
                          <a:cs typeface="Times New Roman" panose="02020603050405020304" pitchFamily="18" charset="0"/>
                        </a:rPr>
                        <a:t>9.1</a:t>
                      </a:r>
                    </a:p>
                  </a:txBody>
                  <a:tcPr marL="0" marR="0" marT="0" marB="0" anchor="ctr"/>
                </a:tc>
                <a:tc>
                  <a:txBody>
                    <a:bodyPr/>
                    <a:lstStyle/>
                    <a:p>
                      <a:r>
                        <a:rPr lang="ru-RU" sz="1200" dirty="0">
                          <a:latin typeface="Times New Roman" panose="02020603050405020304" pitchFamily="18" charset="0"/>
                          <a:cs typeface="Times New Roman" panose="02020603050405020304" pitchFamily="18" charset="0"/>
                        </a:rPr>
                        <a:t>Формулировать утверждение (вывод), строить логические рассуждения (двух-</a:t>
                      </a:r>
                      <a:r>
                        <a:rPr lang="ru-RU" sz="1200" dirty="0" err="1">
                          <a:latin typeface="Times New Roman" panose="02020603050405020304" pitchFamily="18" charset="0"/>
                          <a:cs typeface="Times New Roman" panose="02020603050405020304" pitchFamily="18" charset="0"/>
                        </a:rPr>
                        <a:t>трехшаговые</a:t>
                      </a:r>
                      <a:r>
                        <a:rPr lang="ru-RU" sz="1200"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309754712"/>
                  </a:ext>
                </a:extLst>
              </a:tr>
              <a:tr h="190500">
                <a:tc>
                  <a:txBody>
                    <a:bodyPr/>
                    <a:lstStyle/>
                    <a:p>
                      <a:pPr marL="4445" algn="ctr">
                        <a:lnSpc>
                          <a:spcPct val="100000"/>
                        </a:lnSpc>
                        <a:spcAft>
                          <a:spcPts val="0"/>
                        </a:spcAft>
                      </a:pPr>
                      <a:r>
                        <a:rPr lang="ru-RU" sz="1200" dirty="0">
                          <a:latin typeface="Times New Roman" panose="02020603050405020304" pitchFamily="18" charset="0"/>
                          <a:cs typeface="Times New Roman" panose="02020603050405020304" pitchFamily="18" charset="0"/>
                        </a:rPr>
                        <a:t>9.2</a:t>
                      </a:r>
                    </a:p>
                  </a:txBody>
                  <a:tcPr marL="0" marR="0" marT="0" marB="0" anchor="ctr"/>
                </a:tc>
                <a:tc>
                  <a:txBody>
                    <a:bodyPr/>
                    <a:lstStyle/>
                    <a:p>
                      <a:r>
                        <a:rPr lang="ru-RU" sz="1200" dirty="0">
                          <a:latin typeface="Times New Roman" panose="02020603050405020304" pitchFamily="18" charset="0"/>
                          <a:cs typeface="Times New Roman" panose="02020603050405020304" pitchFamily="18" charset="0"/>
                        </a:rPr>
                        <a:t>Строить логические рассуждения (двух-</a:t>
                      </a:r>
                      <a:r>
                        <a:rPr lang="ru-RU" sz="1200" dirty="0" err="1">
                          <a:latin typeface="Times New Roman" panose="02020603050405020304" pitchFamily="18" charset="0"/>
                          <a:cs typeface="Times New Roman" panose="02020603050405020304" pitchFamily="18" charset="0"/>
                        </a:rPr>
                        <a:t>трехшаговые</a:t>
                      </a:r>
                      <a:r>
                        <a:rPr lang="ru-RU" sz="1200" dirty="0">
                          <a:latin typeface="Times New Roman" panose="02020603050405020304" pitchFamily="18" charset="0"/>
                          <a:cs typeface="Times New Roman" panose="02020603050405020304" pitchFamily="18" charset="0"/>
                        </a:rPr>
                        <a:t>)</a:t>
                      </a:r>
                    </a:p>
                  </a:txBody>
                  <a:tcPr anchor="ctr"/>
                </a:tc>
                <a:extLst>
                  <a:ext uri="{0D108BD9-81ED-4DB2-BD59-A6C34878D82A}">
                    <a16:rowId xmlns:a16="http://schemas.microsoft.com/office/drawing/2014/main" val="10012"/>
                  </a:ext>
                </a:extLst>
              </a:tr>
              <a:tr h="166848">
                <a:tc>
                  <a:txBody>
                    <a:bodyPr/>
                    <a:lstStyle/>
                    <a:p>
                      <a:pPr marL="67945" marR="6350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10</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Различать изображения простейших пространственных фигур, распознавать в простейших случаях проекции предметов окружающего мира на плоскость</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2217835660"/>
                  </a:ext>
                </a:extLst>
              </a:tr>
              <a:tr h="150210">
                <a:tc>
                  <a:txBody>
                    <a:bodyPr/>
                    <a:lstStyle/>
                    <a:p>
                      <a:pPr marL="67945" marR="63500" algn="ctr">
                        <a:lnSpc>
                          <a:spcPct val="100000"/>
                        </a:lnSpc>
                        <a:spcAft>
                          <a:spcPts val="0"/>
                        </a:spcAft>
                      </a:pPr>
                      <a:r>
                        <a:rPr lang="ru-RU" sz="1200" dirty="0">
                          <a:effectLst/>
                          <a:latin typeface="Times New Roman" panose="02020603050405020304" pitchFamily="18" charset="0"/>
                          <a:cs typeface="Times New Roman" panose="02020603050405020304" pitchFamily="18" charset="0"/>
                        </a:rPr>
                        <a:t>11</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r>
                        <a:rPr lang="ru-RU" sz="1200" b="0" i="0" dirty="0">
                          <a:solidFill>
                            <a:srgbClr val="000000"/>
                          </a:solidFill>
                          <a:effectLst/>
                          <a:latin typeface="Times New Roman" panose="02020603050405020304" pitchFamily="18" charset="0"/>
                          <a:cs typeface="Times New Roman" panose="02020603050405020304" pitchFamily="18" charset="0"/>
                        </a:rPr>
                        <a:t>Решать текстовые задачи в 1–3 действия, выполнять преобразование заданных величин, выбирать при решении подходящие способы вычисления, сочетая устные и письменные вычисления и используя при необходимости вычислительные устройства; оценивать полученный результат по критериям: реальность, соответствие условию. Решать практические задачи, связанные с повседневной жизнью, в том числе с избыточными данными; находить недостающую информацию (например, из таблиц, схем); находить различные способы решения.</a:t>
                      </a:r>
                      <a:endParaRPr lang="ru-RU" sz="1200" dirty="0">
                        <a:effectLst/>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950850881"/>
                  </a:ext>
                </a:extLst>
              </a:tr>
            </a:tbl>
          </a:graphicData>
        </a:graphic>
      </p:graphicFrame>
    </p:spTree>
    <p:extLst>
      <p:ext uri="{BB962C8B-B14F-4D97-AF65-F5344CB8AC3E}">
        <p14:creationId xmlns:p14="http://schemas.microsoft.com/office/powerpoint/2010/main" val="34183863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8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244005183"/>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31092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Достижение планируемых результатов, 8 класс (углубленное изучение)</a:t>
            </a:r>
          </a:p>
        </p:txBody>
      </p:sp>
      <p:graphicFrame>
        <p:nvGraphicFramePr>
          <p:cNvPr id="4" name="Диаграмма 3"/>
          <p:cNvGraphicFramePr>
            <a:graphicFrameLocks/>
          </p:cNvGraphicFramePr>
          <p:nvPr>
            <p:extLst>
              <p:ext uri="{D42A27DB-BD31-4B8C-83A1-F6EECF244321}">
                <p14:modId xmlns:p14="http://schemas.microsoft.com/office/powerpoint/2010/main" val="1543401226"/>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505765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10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2085569368"/>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77586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4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2389138986"/>
              </p:ext>
            </p:extLst>
          </p:nvPr>
        </p:nvGraphicFramePr>
        <p:xfrm>
          <a:off x="892751"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60909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5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976266763"/>
              </p:ext>
            </p:extLst>
          </p:nvPr>
        </p:nvGraphicFramePr>
        <p:xfrm>
          <a:off x="903142"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746307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6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3732138495"/>
              </p:ext>
            </p:extLst>
          </p:nvPr>
        </p:nvGraphicFramePr>
        <p:xfrm>
          <a:off x="861578"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04567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7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689559799"/>
              </p:ext>
            </p:extLst>
          </p:nvPr>
        </p:nvGraphicFramePr>
        <p:xfrm>
          <a:off x="892751"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715229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7 класс (</a:t>
            </a:r>
            <a:r>
              <a:rPr lang="ru-RU" dirty="0" err="1"/>
              <a:t>углуб</a:t>
            </a:r>
            <a:r>
              <a:rPr lang="ru-RU" dirty="0"/>
              <a:t>.)</a:t>
            </a:r>
          </a:p>
        </p:txBody>
      </p:sp>
      <p:graphicFrame>
        <p:nvGraphicFramePr>
          <p:cNvPr id="7" name="Диаграмма 6"/>
          <p:cNvGraphicFramePr>
            <a:graphicFrameLocks/>
          </p:cNvGraphicFramePr>
          <p:nvPr>
            <p:extLst>
              <p:ext uri="{D42A27DB-BD31-4B8C-83A1-F6EECF244321}">
                <p14:modId xmlns:p14="http://schemas.microsoft.com/office/powerpoint/2010/main" val="4264545280"/>
              </p:ext>
            </p:extLst>
          </p:nvPr>
        </p:nvGraphicFramePr>
        <p:xfrm>
          <a:off x="820015" y="1174172"/>
          <a:ext cx="10344151" cy="530282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402484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962473883"/>
              </p:ext>
            </p:extLst>
          </p:nvPr>
        </p:nvGraphicFramePr>
        <p:xfrm>
          <a:off x="944706"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21602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 (</a:t>
            </a:r>
            <a:r>
              <a:rPr lang="ru-RU" dirty="0" err="1"/>
              <a:t>углуб</a:t>
            </a:r>
            <a:r>
              <a:rPr lang="ru-RU" dirty="0"/>
              <a:t>.)</a:t>
            </a:r>
          </a:p>
        </p:txBody>
      </p:sp>
      <p:graphicFrame>
        <p:nvGraphicFramePr>
          <p:cNvPr id="7" name="Диаграмма 6"/>
          <p:cNvGraphicFramePr>
            <a:graphicFrameLocks/>
          </p:cNvGraphicFramePr>
          <p:nvPr>
            <p:extLst>
              <p:ext uri="{D42A27DB-BD31-4B8C-83A1-F6EECF244321}">
                <p14:modId xmlns:p14="http://schemas.microsoft.com/office/powerpoint/2010/main" val="3932623500"/>
              </p:ext>
            </p:extLst>
          </p:nvPr>
        </p:nvGraphicFramePr>
        <p:xfrm>
          <a:off x="1194087" y="1298862"/>
          <a:ext cx="10344151" cy="481445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44008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081" y="780473"/>
            <a:ext cx="9116291" cy="6077527"/>
          </a:xfrm>
          <a:prstGeom prst="rect">
            <a:avLst/>
          </a:prstGeom>
        </p:spPr>
      </p:pic>
    </p:spTree>
    <p:extLst>
      <p:ext uri="{BB962C8B-B14F-4D97-AF65-F5344CB8AC3E}">
        <p14:creationId xmlns:p14="http://schemas.microsoft.com/office/powerpoint/2010/main" val="2365833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10 класс</a:t>
            </a:r>
          </a:p>
        </p:txBody>
      </p:sp>
      <p:graphicFrame>
        <p:nvGraphicFramePr>
          <p:cNvPr id="4" name="Диаграмма 3"/>
          <p:cNvGraphicFramePr>
            <a:graphicFrameLocks/>
          </p:cNvGraphicFramePr>
          <p:nvPr>
            <p:extLst>
              <p:ext uri="{D42A27DB-BD31-4B8C-83A1-F6EECF244321}">
                <p14:modId xmlns:p14="http://schemas.microsoft.com/office/powerpoint/2010/main" val="1808851746"/>
              </p:ext>
            </p:extLst>
          </p:nvPr>
        </p:nvGraphicFramePr>
        <p:xfrm>
          <a:off x="934314"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6153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5 класс</a:t>
            </a:r>
          </a:p>
        </p:txBody>
      </p:sp>
      <p:graphicFrame>
        <p:nvGraphicFramePr>
          <p:cNvPr id="4" name="Таблица 3">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3122244843"/>
              </p:ext>
            </p:extLst>
          </p:nvPr>
        </p:nvGraphicFramePr>
        <p:xfrm>
          <a:off x="215505" y="887106"/>
          <a:ext cx="11760989" cy="5838697"/>
        </p:xfrm>
        <a:graphic>
          <a:graphicData uri="http://schemas.openxmlformats.org/drawingml/2006/table">
            <a:tbl>
              <a:tblPr firstRow="1" firstCol="1" lastRow="1" lastCol="1" bandRow="1" bandCol="1">
                <a:tableStyleId>{5940675A-B579-460E-94D1-54222C63F5DA}</a:tableStyleId>
              </a:tblPr>
              <a:tblGrid>
                <a:gridCol w="549064">
                  <a:extLst>
                    <a:ext uri="{9D8B030D-6E8A-4147-A177-3AD203B41FA5}">
                      <a16:colId xmlns:a16="http://schemas.microsoft.com/office/drawing/2014/main" val="3371003209"/>
                    </a:ext>
                  </a:extLst>
                </a:gridCol>
                <a:gridCol w="11211925">
                  <a:extLst>
                    <a:ext uri="{9D8B030D-6E8A-4147-A177-3AD203B41FA5}">
                      <a16:colId xmlns:a16="http://schemas.microsoft.com/office/drawing/2014/main" val="1794966923"/>
                    </a:ext>
                  </a:extLst>
                </a:gridCol>
              </a:tblGrid>
              <a:tr h="97798">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 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Блоки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38538">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 1</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1316804931"/>
                  </a:ext>
                </a:extLst>
              </a:tr>
              <a:tr h="121996">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 2</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текстовые задачи арифметическим способом и с помощью организованного конечного перебора всех возможных вариантов</a:t>
                      </a:r>
                    </a:p>
                  </a:txBody>
                  <a:tcPr marL="9525" marR="9525" marT="9525" marB="0" anchor="ctr"/>
                </a:tc>
                <a:extLst>
                  <a:ext uri="{0D108BD9-81ED-4DB2-BD59-A6C34878D82A}">
                    <a16:rowId xmlns:a16="http://schemas.microsoft.com/office/drawing/2014/main" val="2519602564"/>
                  </a:ext>
                </a:extLst>
              </a:tr>
              <a:tr h="287287">
                <a:tc>
                  <a:txBody>
                    <a:bodyPr/>
                    <a:lstStyle/>
                    <a:p>
                      <a:pPr marL="67945" marR="4953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3</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510523923"/>
                  </a:ext>
                </a:extLst>
              </a:tr>
              <a:tr h="423720">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4.1</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Извлекать, анализировать, оценивать информацию, представленную в таблице, на столбчатой диаграмме</a:t>
                      </a:r>
                    </a:p>
                  </a:txBody>
                  <a:tcPr marL="9525" marR="9525" marT="9525" marB="0" anchor="ctr"/>
                </a:tc>
                <a:extLst>
                  <a:ext uri="{0D108BD9-81ED-4DB2-BD59-A6C34878D82A}">
                    <a16:rowId xmlns:a16="http://schemas.microsoft.com/office/drawing/2014/main" val="90867957"/>
                  </a:ext>
                </a:extLst>
              </a:tr>
              <a:tr h="139677">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Извлекать, анализировать, оценивать информацию, представленную в таблице, на столбчатой диаграмме; интерпретировать представленные данные, использовать данные при решении задач </a:t>
                      </a:r>
                    </a:p>
                  </a:txBody>
                  <a:tcPr marL="9525" marR="9525" marT="9525" marB="0" anchor="ctr"/>
                </a:tc>
                <a:extLst>
                  <a:ext uri="{0D108BD9-81ED-4DB2-BD59-A6C34878D82A}">
                    <a16:rowId xmlns:a16="http://schemas.microsoft.com/office/drawing/2014/main" val="1016968410"/>
                  </a:ext>
                </a:extLst>
              </a:tr>
              <a:tr h="186176">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периметр и площадь квадрата, прямоугольника, фигур, составленных из прямоугольников, в том числе фигур, изображенных на клетчатой бумаге</a:t>
                      </a:r>
                    </a:p>
                  </a:txBody>
                  <a:tcPr marL="9525" marR="9525" marT="9525" marB="0" anchor="ctr"/>
                </a:tc>
                <a:extLst>
                  <a:ext uri="{0D108BD9-81ED-4DB2-BD59-A6C34878D82A}">
                    <a16:rowId xmlns:a16="http://schemas.microsoft.com/office/drawing/2014/main" val="3581229686"/>
                  </a:ext>
                </a:extLst>
              </a:tr>
              <a:tr h="332186">
                <a:tc>
                  <a:txBody>
                    <a:bodyPr/>
                    <a:lstStyle/>
                    <a:p>
                      <a:pPr marL="67945" marR="4953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Соотносить точку на координатной (числовой) прямой с соответствующим ей числом и изображать натуральные числа точками на координатной (числовой) прямой </a:t>
                      </a:r>
                    </a:p>
                  </a:txBody>
                  <a:tcPr marL="9525" marR="9525" marT="9525" marB="0" anchor="ctr"/>
                </a:tc>
                <a:extLst>
                  <a:ext uri="{0D108BD9-81ED-4DB2-BD59-A6C34878D82A}">
                    <a16:rowId xmlns:a16="http://schemas.microsoft.com/office/drawing/2014/main" val="1851672037"/>
                  </a:ext>
                </a:extLst>
              </a:tr>
              <a:tr h="356135">
                <a:tc>
                  <a:txBody>
                    <a:bodyPr/>
                    <a:lstStyle/>
                    <a:p>
                      <a:pPr marL="4445"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1769400083"/>
                  </a:ext>
                </a:extLst>
              </a:tr>
              <a:tr h="170244">
                <a:tc>
                  <a:txBody>
                    <a:bodyPr/>
                    <a:lstStyle/>
                    <a:p>
                      <a:pPr marL="6921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8</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объем куба, параллелепипеда по заданным измерениям; пользоваться единицами измерения объема</a:t>
                      </a:r>
                    </a:p>
                  </a:txBody>
                  <a:tcPr marL="9525" marR="9525" marT="9525" marB="0" anchor="ctr"/>
                </a:tc>
                <a:extLst>
                  <a:ext uri="{0D108BD9-81ED-4DB2-BD59-A6C34878D82A}">
                    <a16:rowId xmlns:a16="http://schemas.microsoft.com/office/drawing/2014/main" val="1102929384"/>
                  </a:ext>
                </a:extLst>
              </a:tr>
              <a:tr h="170244">
                <a:tc>
                  <a:txBody>
                    <a:bodyPr/>
                    <a:lstStyle/>
                    <a:p>
                      <a:pPr marL="6921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9</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1442304703"/>
                  </a:ext>
                </a:extLst>
              </a:tr>
              <a:tr h="346792">
                <a:tc>
                  <a:txBody>
                    <a:bodyPr/>
                    <a:lstStyle/>
                    <a:p>
                      <a:pPr marL="67945" marR="63500" algn="ctr">
                        <a:lnSpc>
                          <a:spcPct val="100000"/>
                        </a:lnSpc>
                        <a:spcAft>
                          <a:spcPts val="0"/>
                        </a:spcAft>
                      </a:pPr>
                      <a:r>
                        <a:rPr lang="ru-RU" sz="1300" dirty="0">
                          <a:effectLst/>
                          <a:latin typeface="Times New Roman" panose="02020603050405020304" pitchFamily="18" charset="0"/>
                          <a:cs typeface="Times New Roman" panose="02020603050405020304" pitchFamily="18" charset="0"/>
                        </a:rPr>
                        <a:t>10</a:t>
                      </a:r>
                      <a:endParaRPr lang="ru-RU" sz="13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проверку, прикидку результата вычислений</a:t>
                      </a:r>
                    </a:p>
                  </a:txBody>
                  <a:tcPr marL="9525" marR="9525" marT="9525" marB="0" anchor="ctr"/>
                </a:tc>
                <a:extLst>
                  <a:ext uri="{0D108BD9-81ED-4DB2-BD59-A6C34878D82A}">
                    <a16:rowId xmlns:a16="http://schemas.microsoft.com/office/drawing/2014/main" val="221783566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текстовые задачи арифметическим способом и с помощью организованного конечного перебора всех возможных вариантов</a:t>
                      </a:r>
                    </a:p>
                  </a:txBody>
                  <a:tcPr marL="9525" marR="9525" marT="9525" marB="0" anchor="ctr"/>
                </a:tc>
                <a:extLst>
                  <a:ext uri="{0D108BD9-81ED-4DB2-BD59-A6C34878D82A}">
                    <a16:rowId xmlns:a16="http://schemas.microsoft.com/office/drawing/2014/main" val="950850881"/>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297151390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277144649"/>
                  </a:ext>
                </a:extLst>
              </a:tr>
              <a:tr h="309070">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Пользоваться основными единицами измерения: цены, массы, расстояния, времени, скорости; выражать одни единицы величины через другие; извлекать, анализировать, оценивать информацию, представленную в таблице, на столбчатой диаграмме; интерпретировать представленные данные, использовать данные при решении задач </a:t>
                      </a:r>
                    </a:p>
                  </a:txBody>
                  <a:tcPr marL="9525" marR="9525" marT="9525" marB="0" anchor="ctr"/>
                </a:tc>
                <a:extLst>
                  <a:ext uri="{0D108BD9-81ED-4DB2-BD59-A6C34878D82A}">
                    <a16:rowId xmlns:a16="http://schemas.microsoft.com/office/drawing/2014/main" val="1351303011"/>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Вычислять периметр и площадь квадрата, прямоугольника, фигур, составленных из прямоугольников, в том числе фигур, изображенных на клетчатой бумаге</a:t>
                      </a:r>
                    </a:p>
                  </a:txBody>
                  <a:tcPr marL="9525" marR="9525" marT="9525" marB="0" anchor="ctr"/>
                </a:tc>
                <a:extLst>
                  <a:ext uri="{0D108BD9-81ED-4DB2-BD59-A6C34878D82A}">
                    <a16:rowId xmlns:a16="http://schemas.microsoft.com/office/drawing/2014/main" val="1803275970"/>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 выполнять арифметические действия с натуральными числами, с обыкновенными дробями в простейших случаях</a:t>
                      </a:r>
                    </a:p>
                  </a:txBody>
                  <a:tcPr marL="9525" marR="9525" marT="9525" marB="0" anchor="ctr"/>
                </a:tc>
                <a:extLst>
                  <a:ext uri="{0D108BD9-81ED-4DB2-BD59-A6C34878D82A}">
                    <a16:rowId xmlns:a16="http://schemas.microsoft.com/office/drawing/2014/main" val="20739718"/>
                  </a:ext>
                </a:extLst>
              </a:tr>
              <a:tr h="206585">
                <a:tc>
                  <a:txBody>
                    <a:bodyPr/>
                    <a:lstStyle/>
                    <a:p>
                      <a:pPr marL="67945" marR="6350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just"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содержащие зависимости, связывающие величины: скорость, время, расстояние, цена, количество, стоимость</a:t>
                      </a:r>
                    </a:p>
                  </a:txBody>
                  <a:tcPr marL="9525" marR="9525" marT="9525" marB="0" anchor="ctr"/>
                </a:tc>
                <a:extLst>
                  <a:ext uri="{0D108BD9-81ED-4DB2-BD59-A6C34878D82A}">
                    <a16:rowId xmlns:a16="http://schemas.microsoft.com/office/drawing/2014/main" val="3335349841"/>
                  </a:ext>
                </a:extLst>
              </a:tr>
            </a:tbl>
          </a:graphicData>
        </a:graphic>
      </p:graphicFrame>
    </p:spTree>
    <p:extLst>
      <p:ext uri="{BB962C8B-B14F-4D97-AF65-F5344CB8AC3E}">
        <p14:creationId xmlns:p14="http://schemas.microsoft.com/office/powerpoint/2010/main" val="1828798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209" y="711200"/>
            <a:ext cx="9220200" cy="6146800"/>
          </a:xfrm>
          <a:prstGeom prst="rect">
            <a:avLst/>
          </a:prstGeom>
        </p:spPr>
      </p:pic>
    </p:spTree>
    <p:extLst>
      <p:ext uri="{BB962C8B-B14F-4D97-AF65-F5344CB8AC3E}">
        <p14:creationId xmlns:p14="http://schemas.microsoft.com/office/powerpoint/2010/main" val="2437821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математика – 6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2875056795"/>
              </p:ext>
            </p:extLst>
          </p:nvPr>
        </p:nvGraphicFramePr>
        <p:xfrm>
          <a:off x="96893" y="887106"/>
          <a:ext cx="11760989" cy="5706191"/>
        </p:xfrm>
        <a:graphic>
          <a:graphicData uri="http://schemas.openxmlformats.org/drawingml/2006/table">
            <a:tbl>
              <a:tblPr firstRow="1" firstCol="1" lastRow="1" lastCol="1" bandRow="1" bandCol="1">
                <a:tableStyleId>{5940675A-B579-460E-94D1-54222C63F5DA}</a:tableStyleId>
              </a:tblPr>
              <a:tblGrid>
                <a:gridCol w="789227">
                  <a:extLst>
                    <a:ext uri="{9D8B030D-6E8A-4147-A177-3AD203B41FA5}">
                      <a16:colId xmlns:a16="http://schemas.microsoft.com/office/drawing/2014/main" val="3371003209"/>
                    </a:ext>
                  </a:extLst>
                </a:gridCol>
                <a:gridCol w="10971762">
                  <a:extLst>
                    <a:ext uri="{9D8B030D-6E8A-4147-A177-3AD203B41FA5}">
                      <a16:colId xmlns:a16="http://schemas.microsoft.com/office/drawing/2014/main" val="1794966923"/>
                    </a:ext>
                  </a:extLst>
                </a:gridCol>
              </a:tblGrid>
              <a:tr h="97798">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 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Блоки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38538">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сочетая устные и письменные приемы, арифметические действия с натуральными и целыми числами, обыкновенными и десятичными дробями, положительными и отрицательными числами. Вычислять значения числовых выражений, выполнять прикидку и оценку результата вычислений, выполнять преобразования числовых выражений на основе свойств арифметических действий</a:t>
                      </a:r>
                    </a:p>
                  </a:txBody>
                  <a:tcPr marL="9525" marR="9525" marT="9525" marB="0"/>
                </a:tc>
                <a:extLst>
                  <a:ext uri="{0D108BD9-81ED-4DB2-BD59-A6C34878D82A}">
                    <a16:rowId xmlns:a16="http://schemas.microsoft.com/office/drawing/2014/main" val="1316804931"/>
                  </a:ext>
                </a:extLst>
              </a:tr>
              <a:tr h="121996">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сочетая устные и письменные приемы, арифметические действия с натуральными и целыми числами, обыкновенными дробями, положительными и отрицательными числами. Вычислять значения числовых выражений, выполнять прикидку и оценку результата вычислений, выполнять преобразования числовых выражений на основе свойств арифметических действий</a:t>
                      </a:r>
                    </a:p>
                  </a:txBody>
                  <a:tcPr marL="9525" marR="9525" marT="9525" marB="0"/>
                </a:tc>
                <a:extLst>
                  <a:ext uri="{0D108BD9-81ED-4DB2-BD59-A6C34878D82A}">
                    <a16:rowId xmlns:a16="http://schemas.microsoft.com/office/drawing/2014/main" val="2519602564"/>
                  </a:ext>
                </a:extLst>
              </a:tr>
              <a:tr h="181256">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сочетая устные и письменные приемы, арифметические действия с натуральными и целыми числами, десятичными дробями, положительными и отрицательными числами. Вычислять значения числовых выражений, выполнять прикидку и оценку результата вычислений, выполнять преобразования числовых выражений на основе свойств арифметических действий</a:t>
                      </a:r>
                    </a:p>
                  </a:txBody>
                  <a:tcPr marL="9525" marR="9525" marT="9525" marB="0"/>
                </a:tc>
                <a:extLst>
                  <a:ext uri="{0D108BD9-81ED-4DB2-BD59-A6C34878D82A}">
                    <a16:rowId xmlns:a16="http://schemas.microsoft.com/office/drawing/2014/main" val="1679355219"/>
                  </a:ext>
                </a:extLst>
              </a:tr>
              <a:tr h="109593">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задачи, связанные с отношением, пропорциональностью величин, процентами; решать три основные задачи на дроби и проценты</a:t>
                      </a:r>
                    </a:p>
                  </a:txBody>
                  <a:tcPr marL="9525" marR="9525" marT="9525" marB="0"/>
                </a:tc>
                <a:extLst>
                  <a:ext uri="{0D108BD9-81ED-4DB2-BD59-A6C34878D82A}">
                    <a16:rowId xmlns:a16="http://schemas.microsoft.com/office/drawing/2014/main" val="2510523923"/>
                  </a:ext>
                </a:extLst>
              </a:tr>
              <a:tr h="132699">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Извлекать информацию, представленную в таблицах, на линейной, столбчатой или круговой диаграммах; интерпретировать представленные данные, использовать данные при решении задач</a:t>
                      </a:r>
                    </a:p>
                  </a:txBody>
                  <a:tcPr marL="9525" marR="9525" marT="9525" marB="0"/>
                </a:tc>
                <a:extLst>
                  <a:ext uri="{0D108BD9-81ED-4DB2-BD59-A6C34878D82A}">
                    <a16:rowId xmlns:a16="http://schemas.microsoft.com/office/drawing/2014/main" val="90867957"/>
                  </a:ext>
                </a:extLst>
              </a:tr>
              <a:tr h="139677">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задачи, связанные с отношением, пропорциональностью величин, процентами; решать три основные задачи на дроби и проценты</a:t>
                      </a:r>
                    </a:p>
                  </a:txBody>
                  <a:tcPr marL="9525" marR="9525" marT="9525" marB="0"/>
                </a:tc>
                <a:extLst>
                  <a:ext uri="{0D108BD9-81ED-4DB2-BD59-A6C34878D82A}">
                    <a16:rowId xmlns:a16="http://schemas.microsoft.com/office/drawing/2014/main" val="1016968410"/>
                  </a:ext>
                </a:extLst>
              </a:tr>
              <a:tr h="157046">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Соотносить точку на координатной прямой с соответствующим ей числом и изображать числа точками на координатной прямой, находить модуль числа. Использовать буквы для обозначения чисел при записи математических выражений, составлять буквенные выражения и формулы, находить значения буквенных выражений</a:t>
                      </a:r>
                    </a:p>
                  </a:txBody>
                  <a:tcPr marL="9525" marR="9525" marT="9525" marB="0"/>
                </a:tc>
                <a:extLst>
                  <a:ext uri="{0D108BD9-81ED-4DB2-BD59-A6C34878D82A}">
                    <a16:rowId xmlns:a16="http://schemas.microsoft.com/office/drawing/2014/main" val="27220648"/>
                  </a:ext>
                </a:extLst>
              </a:tr>
              <a:tr h="186176">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Соотносить точку на координатной прямой с соответствующим ей числом и изображать числа точками на координатной прямой, находить модуль  числа</a:t>
                      </a:r>
                    </a:p>
                  </a:txBody>
                  <a:tcPr marL="9525" marR="9525" marT="9525" marB="0"/>
                </a:tc>
                <a:extLst>
                  <a:ext uri="{0D108BD9-81ED-4DB2-BD59-A6C34878D82A}">
                    <a16:rowId xmlns:a16="http://schemas.microsoft.com/office/drawing/2014/main" val="3581229686"/>
                  </a:ext>
                </a:extLst>
              </a:tr>
              <a:tr h="191684">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Находить неизвестный компонент равенства</a:t>
                      </a:r>
                    </a:p>
                  </a:txBody>
                  <a:tcPr marL="9525" marR="9525" marT="9525" marB="0"/>
                </a:tc>
                <a:extLst>
                  <a:ext uri="{0D108BD9-81ED-4DB2-BD59-A6C34878D82A}">
                    <a16:rowId xmlns:a16="http://schemas.microsoft.com/office/drawing/2014/main" val="3042111620"/>
                  </a:ext>
                </a:extLst>
              </a:tr>
              <a:tr h="332186">
                <a:tc>
                  <a:txBody>
                    <a:bodyPr/>
                    <a:lstStyle/>
                    <a:p>
                      <a:pPr marL="0" algn="ctr">
                        <a:lnSpc>
                          <a:spcPct val="100000"/>
                        </a:lnSpc>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сочетая устные и письменные приемы, арифметические действия с натуральными и целыми числами, обыкновенными и десятичными дробями, положительными и отрицательными числами</a:t>
                      </a:r>
                    </a:p>
                  </a:txBody>
                  <a:tcPr marL="9525" marR="9525" marT="9525" marB="0"/>
                </a:tc>
                <a:extLst>
                  <a:ext uri="{0D108BD9-81ED-4DB2-BD59-A6C34878D82A}">
                    <a16:rowId xmlns:a16="http://schemas.microsoft.com/office/drawing/2014/main" val="1851672037"/>
                  </a:ext>
                </a:extLst>
              </a:tr>
              <a:tr h="150281">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Извлекать информацию, представленную в таблицах, на линейной, столбчатой или круговой диаграммах; интерпретировать представленные данные, использовать данные при решении задач</a:t>
                      </a:r>
                    </a:p>
                  </a:txBody>
                  <a:tcPr marL="9525" marR="9525" marT="9525" marB="0"/>
                </a:tc>
                <a:extLst>
                  <a:ext uri="{0D108BD9-81ED-4DB2-BD59-A6C34878D82A}">
                    <a16:rowId xmlns:a16="http://schemas.microsoft.com/office/drawing/2014/main" val="1769400083"/>
                  </a:ext>
                </a:extLst>
              </a:tr>
              <a:tr h="170244">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Пользоваться геометрическими понятиями: равенство фигур, симметрия; использовать терминологию, связанную с симметрией: ось симметрии, центр симметрии</a:t>
                      </a:r>
                    </a:p>
                  </a:txBody>
                  <a:tcPr marL="9525" marR="9525" marT="9525" marB="0"/>
                </a:tc>
                <a:extLst>
                  <a:ext uri="{0D108BD9-81ED-4DB2-BD59-A6C34878D82A}">
                    <a16:rowId xmlns:a16="http://schemas.microsoft.com/office/drawing/2014/main" val="1102929384"/>
                  </a:ext>
                </a:extLst>
              </a:tr>
              <a:tr h="299325">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задачи, содержащие зависимости, связывающие величины: скорость, время, расстояние, цену, количество, стоимость, производительность, время, объем работы, используя арифметические действия, оценку, прикидку; пользоваться единицами измерения соответствующих величин</a:t>
                      </a:r>
                    </a:p>
                  </a:txBody>
                  <a:tcPr marL="9525" marR="9525" marT="9525" marB="0"/>
                </a:tc>
                <a:extLst>
                  <a:ext uri="{0D108BD9-81ED-4DB2-BD59-A6C34878D82A}">
                    <a16:rowId xmlns:a16="http://schemas.microsoft.com/office/drawing/2014/main" val="1442304703"/>
                  </a:ext>
                </a:extLst>
              </a:tr>
              <a:tr h="166848">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Выполнять, сочетая устные и письменные приемы, арифметические действия с натуральными и целыми числами, обыкновенными и десятичными дробями, положительными и отрицательными числами. Вычислять значения числовых выражений, выполнять прикидку и оценку результата вычислений, выполнять преобразования числовых выражений на основе свойств арифметических действий</a:t>
                      </a:r>
                    </a:p>
                  </a:txBody>
                  <a:tcPr marL="9525" marR="9525" marT="9525" marB="0"/>
                </a:tc>
                <a:extLst>
                  <a:ext uri="{0D108BD9-81ED-4DB2-BD59-A6C34878D82A}">
                    <a16:rowId xmlns:a16="http://schemas.microsoft.com/office/drawing/2014/main" val="2217835660"/>
                  </a:ext>
                </a:extLst>
              </a:tr>
              <a:tr h="166848">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Вычислять длину ломаной, периметр многоугольника; пользоваться единицами измерения длины, выражать одни единицы измерения длины через другие. Вычислять площадь фигур, составленных из прямоугольников; использовать разбиение на прямоугольники, на равные фигуры, достраивание до прямоугольника; пользоваться основными единицами измерения площади, выражать одни единицы измерения площади через другие</a:t>
                      </a:r>
                    </a:p>
                  </a:txBody>
                  <a:tcPr marL="9525" marR="9525" marT="9525" marB="0"/>
                </a:tc>
                <a:extLst>
                  <a:ext uri="{0D108BD9-81ED-4DB2-BD59-A6C34878D82A}">
                    <a16:rowId xmlns:a16="http://schemas.microsoft.com/office/drawing/2014/main" val="1044928098"/>
                  </a:ext>
                </a:extLst>
              </a:tr>
              <a:tr h="166848">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многошаговые текстовые задачи арифметическим способом. Решать задачи, связанные с отношением, пропорциональностью величин, процентами; решать три основные задачи на дроби и проценты. Решать задачи, содержащие зависимости, связывающие величины: скорость, время, расстояние, цену, количество, стоимость, производительность, время, объем работы, используя арифметические действия, оценку, прикидку; пользоваться единицами измерения соответствующих величин</a:t>
                      </a:r>
                    </a:p>
                  </a:txBody>
                  <a:tcPr marL="9525" marR="9525" marT="9525" marB="0"/>
                </a:tc>
                <a:extLst>
                  <a:ext uri="{0D108BD9-81ED-4DB2-BD59-A6C34878D82A}">
                    <a16:rowId xmlns:a16="http://schemas.microsoft.com/office/drawing/2014/main" val="3506745247"/>
                  </a:ext>
                </a:extLst>
              </a:tr>
              <a:tr h="166848">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многошаговые текстовые задачи арифметическим способом. Решать задачи, связанные с отношением, пропорциональностью величин, процентами; решать три основные задачи на дроби и проценты. Решать задачи, содержащие зависимости, связывающие величины: скорость, время, расстояние, цену, количество, стоимость, производительность, время, объем работы, используя арифметические действия, оценку, прикидку; пользоваться единицами измерения соответствующих величин</a:t>
                      </a:r>
                    </a:p>
                  </a:txBody>
                  <a:tcPr marL="9525" marR="9525" marT="9525" marB="0"/>
                </a:tc>
                <a:extLst>
                  <a:ext uri="{0D108BD9-81ED-4DB2-BD59-A6C34878D82A}">
                    <a16:rowId xmlns:a16="http://schemas.microsoft.com/office/drawing/2014/main" val="3342733546"/>
                  </a:ext>
                </a:extLst>
              </a:tr>
              <a:tr h="166848">
                <a:tc>
                  <a:txBody>
                    <a:bodyPr/>
                    <a:lstStyle/>
                    <a:p>
                      <a:pPr marL="0" marR="130810" algn="ctr">
                        <a:lnSpc>
                          <a:spcPct val="100000"/>
                        </a:lnSpc>
                        <a:spcAft>
                          <a:spcPts val="0"/>
                        </a:spcAft>
                      </a:pPr>
                      <a:r>
                        <a:rPr lang="ru-RU" sz="1300" kern="1100" spc="0" baseline="0" dirty="0">
                          <a:effectLst/>
                          <a:latin typeface="Times New Roman" panose="02020603050405020304" pitchFamily="18" charset="0"/>
                          <a:ea typeface="Times New Roman" panose="02020603050405020304" pitchFamily="18" charset="0"/>
                          <a:cs typeface="Times New Roman" panose="02020603050405020304" pitchFamily="18" charset="0"/>
                        </a:rPr>
                        <a:t>17</a:t>
                      </a:r>
                    </a:p>
                  </a:txBody>
                  <a:tcPr marL="0" marR="0" marT="0" marB="0" anchor="ctr"/>
                </a:tc>
                <a:tc>
                  <a:txBody>
                    <a:bodyPr/>
                    <a:lstStyle/>
                    <a:p>
                      <a:pPr algn="l" fontAlgn="b"/>
                      <a:r>
                        <a:rPr lang="ru-RU" sz="1000" b="0" i="0" u="none" strike="noStrike" dirty="0">
                          <a:solidFill>
                            <a:srgbClr val="000000"/>
                          </a:solidFill>
                          <a:effectLst/>
                          <a:latin typeface="Calibri" panose="020F0502020204030204" pitchFamily="34" charset="0"/>
                        </a:rPr>
                        <a:t>Решать многошаговые текстовые задачи арифметическим способом. Составлять буквенные выражения по условию задачи</a:t>
                      </a:r>
                    </a:p>
                  </a:txBody>
                  <a:tcPr marL="9525" marR="9525" marT="9525" marB="0"/>
                </a:tc>
                <a:extLst>
                  <a:ext uri="{0D108BD9-81ED-4DB2-BD59-A6C34878D82A}">
                    <a16:rowId xmlns:a16="http://schemas.microsoft.com/office/drawing/2014/main" val="793201478"/>
                  </a:ext>
                </a:extLst>
              </a:tr>
            </a:tbl>
          </a:graphicData>
        </a:graphic>
      </p:graphicFrame>
    </p:spTree>
    <p:extLst>
      <p:ext uri="{BB962C8B-B14F-4D97-AF65-F5344CB8AC3E}">
        <p14:creationId xmlns:p14="http://schemas.microsoft.com/office/powerpoint/2010/main" val="2297767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7909" y="745837"/>
            <a:ext cx="9168245" cy="6112163"/>
          </a:xfrm>
          <a:prstGeom prst="rect">
            <a:avLst/>
          </a:prstGeom>
        </p:spPr>
      </p:pic>
    </p:spTree>
    <p:extLst>
      <p:ext uri="{BB962C8B-B14F-4D97-AF65-F5344CB8AC3E}">
        <p14:creationId xmlns:p14="http://schemas.microsoft.com/office/powerpoint/2010/main" val="6946495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2312</TotalTime>
  <Words>5106</Words>
  <Application>Microsoft Office PowerPoint</Application>
  <PresentationFormat>Широкоэкранный</PresentationFormat>
  <Paragraphs>372</Paragraphs>
  <Slides>50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50</vt:i4>
      </vt:variant>
    </vt:vector>
  </HeadingPairs>
  <TitlesOfParts>
    <vt:vector size="56" baseType="lpstr">
      <vt:lpstr>Arial</vt:lpstr>
      <vt:lpstr>Calibri</vt:lpstr>
      <vt:lpstr>Calibri Light</vt:lpstr>
      <vt:lpstr>Montserrat regular</vt:lpstr>
      <vt:lpstr>Times New Roman</vt:lpstr>
      <vt:lpstr>Тема Office</vt:lpstr>
      <vt:lpstr>Результаты Всероссийских проверочных работ   в  Приморском крае в 2026 году  МАТЕМАТИКА</vt:lpstr>
      <vt:lpstr>Презентация PowerPoint</vt:lpstr>
      <vt:lpstr>Презентация PowerPoint</vt:lpstr>
      <vt:lpstr>Требования (умения) – математика – 4 класс</vt:lpstr>
      <vt:lpstr>Презентация PowerPoint</vt:lpstr>
      <vt:lpstr>Требования (умения) – математика – 5 класс</vt:lpstr>
      <vt:lpstr>Презентация PowerPoint</vt:lpstr>
      <vt:lpstr>Требования (умения) – математика – 6 класс</vt:lpstr>
      <vt:lpstr>Презентация PowerPoint</vt:lpstr>
      <vt:lpstr>Требования (умения) – математика – 7 класс</vt:lpstr>
      <vt:lpstr>Презентация PowerPoint</vt:lpstr>
      <vt:lpstr>Требования (умения) – математика – 7 класс (углубленный)</vt:lpstr>
      <vt:lpstr>Презентация PowerPoint</vt:lpstr>
      <vt:lpstr>Требования (умения) – математика – 8 класс</vt:lpstr>
      <vt:lpstr>Презентация PowerPoint</vt:lpstr>
      <vt:lpstr>Требования (умения) – математика – 8 класс (углубленный)</vt:lpstr>
      <vt:lpstr>Презентация PowerPoint</vt:lpstr>
      <vt:lpstr>Требования (умения) – математика – 10 класс</vt:lpstr>
      <vt:lpstr>Распределение первичных баллов, 4 класс</vt:lpstr>
      <vt:lpstr>Распределение первичных баллов, 5 класс</vt:lpstr>
      <vt:lpstr>Распределение первичных баллов, 6 класс</vt:lpstr>
      <vt:lpstr>Распределение первичных баллов, 7 класс</vt:lpstr>
      <vt:lpstr>Распределение первичных баллов, 7 класс (углубленное изучение)</vt:lpstr>
      <vt:lpstr>Распределение первичных баллов, 8 класс</vt:lpstr>
      <vt:lpstr>Распределение первичных баллов, 8 класс (углубленное изучение)</vt:lpstr>
      <vt:lpstr>Распределение первичных баллов, 10 класс</vt:lpstr>
      <vt:lpstr>Статистика по отметкам, 4 класс</vt:lpstr>
      <vt:lpstr>Статистика по отметкам, 5 класс</vt:lpstr>
      <vt:lpstr>Статистика по отметкам, 6 класс</vt:lpstr>
      <vt:lpstr>Статистика по отметкам, 7 класс</vt:lpstr>
      <vt:lpstr>Статистика по отметкам, 7 класс (углубленное изучение)</vt:lpstr>
      <vt:lpstr>Статистика по отметкам, 8 класс</vt:lpstr>
      <vt:lpstr>Статистика по отметкам, 8 класс (углубленное изучение)</vt:lpstr>
      <vt:lpstr>Статистика по отметкам, 10 класс</vt:lpstr>
      <vt:lpstr>Достижение планируемых результатов, 4 класс</vt:lpstr>
      <vt:lpstr>Достижение планируемых результатов, 5 класс</vt:lpstr>
      <vt:lpstr>Достижение планируемых результатов, 6 класс</vt:lpstr>
      <vt:lpstr>Достижение планируемых результатов, 7 класс</vt:lpstr>
      <vt:lpstr>Достижение планируемых результатов, 7 класс (углубленное изучение)</vt:lpstr>
      <vt:lpstr>Достижение планируемых результатов, 8 класс</vt:lpstr>
      <vt:lpstr>Достижение планируемых результатов, 8 класс (углубленное изучение)</vt:lpstr>
      <vt:lpstr>Достижение планируемых результатов, 10 класс</vt:lpstr>
      <vt:lpstr>Сравнение отметок с отметками по журналу, 4 класс</vt:lpstr>
      <vt:lpstr>Сравнение отметок с отметками по журналу, 5 класс</vt:lpstr>
      <vt:lpstr>Сравнение отметок с отметками по журналу, 6 класс</vt:lpstr>
      <vt:lpstr>Сравнение отметок с отметками по журналу, 7 класс</vt:lpstr>
      <vt:lpstr>Сравнение отметок с отметками по журналу, 7 класс (углуб.)</vt:lpstr>
      <vt:lpstr>Сравнение отметок с отметками по журналу, 8 класс</vt:lpstr>
      <vt:lpstr>Сравнение отметок с отметками по журналу, 8 класс (углуб.)</vt:lpstr>
      <vt:lpstr>Сравнение отметок с отметками по журналу, 10 класс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Новожеева Елена</dc:creator>
  <cp:lastModifiedBy>Ирина А. Карташова</cp:lastModifiedBy>
  <cp:revision>707</cp:revision>
  <cp:lastPrinted>2025-06-19T07:10:59Z</cp:lastPrinted>
  <dcterms:created xsi:type="dcterms:W3CDTF">2022-06-03T19:16:13Z</dcterms:created>
  <dcterms:modified xsi:type="dcterms:W3CDTF">2026-07-08T23:09:16Z</dcterms:modified>
</cp:coreProperties>
</file>